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308" r:id="rId2"/>
    <p:sldId id="265" r:id="rId3"/>
    <p:sldId id="281" r:id="rId4"/>
    <p:sldId id="351" r:id="rId5"/>
    <p:sldId id="349" r:id="rId6"/>
    <p:sldId id="267" r:id="rId7"/>
    <p:sldId id="282" r:id="rId8"/>
    <p:sldId id="350" r:id="rId9"/>
    <p:sldId id="279" r:id="rId10"/>
    <p:sldId id="353" r:id="rId11"/>
    <p:sldId id="354" r:id="rId12"/>
    <p:sldId id="355" r:id="rId13"/>
    <p:sldId id="356" r:id="rId14"/>
    <p:sldId id="357" r:id="rId15"/>
    <p:sldId id="358" r:id="rId16"/>
    <p:sldId id="359" r:id="rId17"/>
    <p:sldId id="366" r:id="rId18"/>
    <p:sldId id="364" r:id="rId19"/>
    <p:sldId id="367" r:id="rId20"/>
    <p:sldId id="368" r:id="rId21"/>
    <p:sldId id="369" r:id="rId22"/>
    <p:sldId id="370" r:id="rId23"/>
    <p:sldId id="371" r:id="rId24"/>
    <p:sldId id="372" r:id="rId25"/>
    <p:sldId id="373" r:id="rId26"/>
    <p:sldId id="374" r:id="rId27"/>
    <p:sldId id="375" r:id="rId28"/>
    <p:sldId id="376" r:id="rId29"/>
    <p:sldId id="365" r:id="rId30"/>
    <p:sldId id="360" r:id="rId31"/>
    <p:sldId id="361" r:id="rId32"/>
    <p:sldId id="262" r:id="rId33"/>
    <p:sldId id="362" r:id="rId34"/>
    <p:sldId id="363" r:id="rId35"/>
    <p:sldId id="272" r:id="rId36"/>
    <p:sldId id="261" r:id="rId37"/>
    <p:sldId id="352" r:id="rId38"/>
    <p:sldId id="331" r:id="rId39"/>
    <p:sldId id="348"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p15:clr>
            <a:srgbClr val="A4A3A4"/>
          </p15:clr>
        </p15:guide>
        <p15:guide id="2" pos="4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8181"/>
    <a:srgbClr val="3737DD"/>
    <a:srgbClr val="FABFA4"/>
    <a:srgbClr val="42C9A8"/>
    <a:srgbClr val="3A88CA"/>
    <a:srgbClr val="3D7AC3"/>
    <a:srgbClr val="FDB18D"/>
    <a:srgbClr val="9E77B8"/>
    <a:srgbClr val="297FB8"/>
    <a:srgbClr val="E66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86" autoAdjust="0"/>
    <p:restoredTop sz="96433" autoAdjust="0"/>
  </p:normalViewPr>
  <p:slideViewPr>
    <p:cSldViewPr snapToGrid="0">
      <p:cViewPr varScale="1">
        <p:scale>
          <a:sx n="72" d="100"/>
          <a:sy n="72" d="100"/>
        </p:scale>
        <p:origin x="690" y="72"/>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sorterViewPr>
    <p:cViewPr>
      <p:scale>
        <a:sx n="75" d="100"/>
        <a:sy n="75" d="100"/>
      </p:scale>
      <p:origin x="0" y="-1466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02.11.2018</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02.11.2018</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191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7077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376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2730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804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4021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1297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5910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8290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50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2</a:t>
            </a:fld>
            <a:endParaRPr lang="ru-R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964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858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2427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0323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1458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7257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6853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5086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219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72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452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36</a:t>
            </a:fld>
            <a:endParaRPr lang="ru-R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865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488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186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6</a:t>
            </a:fld>
            <a:endParaRPr lang="ru-R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337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275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22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endParaRPr lang="ru-RU" dirty="0"/>
          </a:p>
        </p:txBody>
      </p:sp>
      <p:sp>
        <p:nvSpPr>
          <p:cNvPr id="8" name="Рисунок 6"/>
          <p:cNvSpPr>
            <a:spLocks noGrp="1"/>
          </p:cNvSpPr>
          <p:nvPr>
            <p:ph type="pic" sz="quarter" idx="11"/>
          </p:nvPr>
        </p:nvSpPr>
        <p:spPr>
          <a:xfrm>
            <a:off x="7888407" y="2433306"/>
            <a:ext cx="4303594" cy="2073275"/>
          </a:xfrm>
        </p:spPr>
        <p:txBody>
          <a:bodyPr/>
          <a:lstStyle/>
          <a:p>
            <a:endParaRPr lang="ru-RU" dirty="0"/>
          </a:p>
        </p:txBody>
      </p:sp>
      <p:sp>
        <p:nvSpPr>
          <p:cNvPr id="9" name="Рисунок 6"/>
          <p:cNvSpPr>
            <a:spLocks noGrp="1"/>
          </p:cNvSpPr>
          <p:nvPr>
            <p:ph type="pic" sz="quarter" idx="12"/>
          </p:nvPr>
        </p:nvSpPr>
        <p:spPr>
          <a:xfrm>
            <a:off x="0" y="2433306"/>
            <a:ext cx="4176712" cy="2073275"/>
          </a:xfr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Пользовательский макет">
    <p:spTree>
      <p:nvGrpSpPr>
        <p:cNvPr id="1" name=""/>
        <p:cNvGrpSpPr/>
        <p:nvPr/>
      </p:nvGrpSpPr>
      <p:grpSpPr>
        <a:xfrm>
          <a:off x="0" y="0"/>
          <a:ext cx="0" cy="0"/>
          <a:chOff x="0" y="0"/>
          <a:chExt cx="0" cy="0"/>
        </a:xfrm>
      </p:grpSpPr>
      <p:sp>
        <p:nvSpPr>
          <p:cNvPr id="8"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2" name="TextBox 11"/>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3" name="Рисунок 2"/>
          <p:cNvSpPr>
            <a:spLocks noGrp="1"/>
          </p:cNvSpPr>
          <p:nvPr>
            <p:ph type="pic" sz="quarter" idx="11"/>
          </p:nvPr>
        </p:nvSpPr>
        <p:spPr>
          <a:xfrm>
            <a:off x="7392538" y="1924336"/>
            <a:ext cx="2797790" cy="2834912"/>
          </a:xfrm>
          <a:prstGeom prst="diamond">
            <a:avLst/>
          </a:prstGeom>
        </p:spPr>
        <p:txBody>
          <a:bodyPr/>
          <a:lstStyle/>
          <a:p>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a:noFill/>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Заголовок и вертикальный текс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6100011" cy="6858000"/>
          </a:xfrm>
          <a:prstGeom prst="rect">
            <a:avLst/>
          </a:prstGeom>
        </p:spPr>
        <p:txBody>
          <a:bodyPr/>
          <a:lstStyle/>
          <a:p>
            <a:endParaRPr lang="ru-RU" dirty="0"/>
          </a:p>
        </p:txBody>
      </p:sp>
      <p:sp>
        <p:nvSpPr>
          <p:cNvPr id="5" name="Рисунок 4"/>
          <p:cNvSpPr>
            <a:spLocks noGrp="1"/>
          </p:cNvSpPr>
          <p:nvPr>
            <p:ph type="pic" sz="quarter" idx="11"/>
          </p:nvPr>
        </p:nvSpPr>
        <p:spPr>
          <a:xfrm>
            <a:off x="6653462" y="354563"/>
            <a:ext cx="1455988" cy="1899536"/>
          </a:xfrm>
          <a:prstGeom prst="rect">
            <a:avLst/>
          </a:prstGeom>
        </p:spPr>
        <p:txBody>
          <a:bodyPr/>
          <a:lstStyle/>
          <a:p>
            <a:endParaRPr lang="ru-RU" dirty="0"/>
          </a:p>
        </p:txBody>
      </p:sp>
      <p:sp>
        <p:nvSpPr>
          <p:cNvPr id="16" name="TextBox 1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Рисунок 4"/>
          <p:cNvSpPr>
            <a:spLocks noGrp="1"/>
          </p:cNvSpPr>
          <p:nvPr>
            <p:ph type="pic" sz="quarter" idx="12"/>
          </p:nvPr>
        </p:nvSpPr>
        <p:spPr>
          <a:xfrm>
            <a:off x="6653462" y="2495252"/>
            <a:ext cx="1455988" cy="1899536"/>
          </a:xfrm>
          <a:prstGeom prst="rect">
            <a:avLst/>
          </a:prstGeom>
        </p:spPr>
        <p:txBody>
          <a:bodyPr/>
          <a:lstStyle/>
          <a:p>
            <a:endParaRPr lang="ru-RU" dirty="0"/>
          </a:p>
        </p:txBody>
      </p:sp>
      <p:sp>
        <p:nvSpPr>
          <p:cNvPr id="13" name="Рисунок 4"/>
          <p:cNvSpPr>
            <a:spLocks noGrp="1"/>
          </p:cNvSpPr>
          <p:nvPr>
            <p:ph type="pic" sz="quarter" idx="13"/>
          </p:nvPr>
        </p:nvSpPr>
        <p:spPr>
          <a:xfrm>
            <a:off x="6653462" y="4635941"/>
            <a:ext cx="1455988" cy="1899536"/>
          </a:xfrm>
          <a:prstGeom prst="rect">
            <a:avLst/>
          </a:prstGeom>
        </p:spPr>
        <p:txBody>
          <a:bodyPr/>
          <a:lstStyle/>
          <a:p>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endParaRPr lang="ru-RU" dirty="0"/>
          </a:p>
        </p:txBody>
      </p:sp>
      <p:sp>
        <p:nvSpPr>
          <p:cNvPr id="8" name="Рисунок 6"/>
          <p:cNvSpPr>
            <a:spLocks noGrp="1"/>
          </p:cNvSpPr>
          <p:nvPr>
            <p:ph type="pic" sz="quarter" idx="11"/>
          </p:nvPr>
        </p:nvSpPr>
        <p:spPr>
          <a:xfrm>
            <a:off x="3097499" y="0"/>
            <a:ext cx="3001963" cy="6858000"/>
          </a:xfrm>
        </p:spPr>
        <p:txBody>
          <a:bodyPr/>
          <a:lstStyle/>
          <a:p>
            <a:endParaRPr lang="ru-RU" dirty="0"/>
          </a:p>
        </p:txBody>
      </p:sp>
      <p:sp>
        <p:nvSpPr>
          <p:cNvPr id="11" name="Рисунок 6"/>
          <p:cNvSpPr>
            <a:spLocks noGrp="1"/>
          </p:cNvSpPr>
          <p:nvPr>
            <p:ph type="pic" sz="quarter" idx="12"/>
          </p:nvPr>
        </p:nvSpPr>
        <p:spPr>
          <a:xfrm>
            <a:off x="6099462" y="0"/>
            <a:ext cx="3117871" cy="6858000"/>
          </a:xfrm>
        </p:spPr>
        <p:txBody>
          <a:bodyPr/>
          <a:lstStyle/>
          <a:p>
            <a:endParaRPr lang="ru-RU" dirty="0"/>
          </a:p>
        </p:txBody>
      </p:sp>
      <p:sp>
        <p:nvSpPr>
          <p:cNvPr id="12" name="Рисунок 6"/>
          <p:cNvSpPr>
            <a:spLocks noGrp="1"/>
          </p:cNvSpPr>
          <p:nvPr>
            <p:ph type="pic" sz="quarter" idx="13"/>
          </p:nvPr>
        </p:nvSpPr>
        <p:spPr>
          <a:xfrm>
            <a:off x="9217333" y="0"/>
            <a:ext cx="2974667" cy="6858000"/>
          </a:xfrm>
        </p:spPr>
        <p:txBody>
          <a:bodyPr/>
          <a:lstStyle/>
          <a:p>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3D3A474-A970-4111-AB00-CC07202BC5E5}" type="datetimeFigureOut">
              <a:rPr lang="ru-RU" smtClean="0"/>
              <a:t>02.11.2018</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endParaRPr lang="ru-RU" dirty="0"/>
          </a:p>
        </p:txBody>
      </p:sp>
      <p:sp>
        <p:nvSpPr>
          <p:cNvPr id="9" name="Рисунок 6"/>
          <p:cNvSpPr>
            <a:spLocks noGrp="1"/>
          </p:cNvSpPr>
          <p:nvPr>
            <p:ph type="pic" sz="quarter" idx="11"/>
          </p:nvPr>
        </p:nvSpPr>
        <p:spPr>
          <a:xfrm>
            <a:off x="9144000" y="0"/>
            <a:ext cx="3048000" cy="3429000"/>
          </a:xfrm>
        </p:spPr>
        <p:txBody>
          <a:bodyPr/>
          <a:lstStyle/>
          <a:p>
            <a:endParaRPr lang="ru-RU" dirty="0"/>
          </a:p>
        </p:txBody>
      </p:sp>
      <p:sp>
        <p:nvSpPr>
          <p:cNvPr id="10" name="Рисунок 6"/>
          <p:cNvSpPr>
            <a:spLocks noGrp="1"/>
          </p:cNvSpPr>
          <p:nvPr>
            <p:ph type="pic" sz="quarter" idx="12"/>
          </p:nvPr>
        </p:nvSpPr>
        <p:spPr>
          <a:xfrm>
            <a:off x="6096000" y="3429000"/>
            <a:ext cx="3048000" cy="3429000"/>
          </a:xfrm>
        </p:spPr>
        <p:txBody>
          <a:bodyPr/>
          <a:lstStyle/>
          <a:p>
            <a:endParaRPr lang="ru-RU" dirty="0"/>
          </a:p>
        </p:txBody>
      </p:sp>
      <p:sp>
        <p:nvSpPr>
          <p:cNvPr id="11" name="Рисунок 6"/>
          <p:cNvSpPr>
            <a:spLocks noGrp="1"/>
          </p:cNvSpPr>
          <p:nvPr>
            <p:ph type="pic" sz="quarter" idx="13"/>
          </p:nvPr>
        </p:nvSpPr>
        <p:spPr>
          <a:xfrm>
            <a:off x="9144000" y="3429000"/>
            <a:ext cx="3048000" cy="3429000"/>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4" name="TextBox 13"/>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5" name="TextBox 14"/>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603238" y="0"/>
            <a:ext cx="5070277" cy="6858000"/>
          </a:xfrm>
          <a:prstGeom prst="rect">
            <a:avLst/>
          </a:prstGeom>
        </p:spPr>
        <p:txBody>
          <a:bodyPr/>
          <a:lstStyle/>
          <a:p>
            <a:endParaRPr lang="ru-RU" dirty="0"/>
          </a:p>
        </p:txBody>
      </p:sp>
      <p:sp>
        <p:nvSpPr>
          <p:cNvPr id="21" name="TextBox 20"/>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2" name="Прямоугольник 21"/>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23" name="Прямая соединительная линия 22"/>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endParaRPr lang="ru-RU" dirty="0"/>
          </a:p>
        </p:txBody>
      </p:sp>
      <p:sp>
        <p:nvSpPr>
          <p:cNvPr id="6" name="TextBox 5"/>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1_Пользовательский макет">
    <p:spTree>
      <p:nvGrpSpPr>
        <p:cNvPr id="1" name=""/>
        <p:cNvGrpSpPr/>
        <p:nvPr/>
      </p:nvGrpSpPr>
      <p:grpSpPr>
        <a:xfrm>
          <a:off x="0" y="0"/>
          <a:ext cx="0" cy="0"/>
          <a:chOff x="0" y="0"/>
          <a:chExt cx="0" cy="0"/>
        </a:xfrm>
      </p:grpSpPr>
      <p:sp>
        <p:nvSpPr>
          <p:cNvPr id="6" name="TextBox 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7" name="TextBox 6"/>
          <p:cNvSpPr txBox="1"/>
          <p:nvPr userDrawn="1"/>
        </p:nvSpPr>
        <p:spPr>
          <a:xfrm>
            <a:off x="531011" y="6320641"/>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6320641"/>
            <a:ext cx="159022" cy="160799"/>
          </a:xfrm>
          <a:prstGeom prst="rect">
            <a:avLst/>
          </a:prstGeom>
        </p:spPr>
      </p:pic>
      <p:sp>
        <p:nvSpPr>
          <p:cNvPr id="10" name="Рисунок 9"/>
          <p:cNvSpPr>
            <a:spLocks noGrp="1"/>
          </p:cNvSpPr>
          <p:nvPr>
            <p:ph type="pic" sz="quarter" idx="10"/>
          </p:nvPr>
        </p:nvSpPr>
        <p:spPr>
          <a:xfrm>
            <a:off x="0" y="0"/>
            <a:ext cx="12192000" cy="5949950"/>
          </a:xfrm>
        </p:spPr>
        <p:txBody>
          <a:bodyPr/>
          <a:lstStyle/>
          <a:p>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588623"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endParaRPr lang="ru-RU" dirty="0"/>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3" name="TextBox 1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5_Пользовательский макет">
    <p:spTree>
      <p:nvGrpSpPr>
        <p:cNvPr id="1" name=""/>
        <p:cNvGrpSpPr/>
        <p:nvPr/>
      </p:nvGrpSpPr>
      <p:grpSpPr>
        <a:xfrm>
          <a:off x="0" y="0"/>
          <a:ext cx="0" cy="0"/>
          <a:chOff x="0" y="0"/>
          <a:chExt cx="0" cy="0"/>
        </a:xfrm>
      </p:grpSpPr>
      <p:sp>
        <p:nvSpPr>
          <p:cNvPr id="23" name="Рисунок 2"/>
          <p:cNvSpPr>
            <a:spLocks noGrp="1"/>
          </p:cNvSpPr>
          <p:nvPr>
            <p:ph type="pic" sz="quarter" idx="10"/>
          </p:nvPr>
        </p:nvSpPr>
        <p:spPr>
          <a:xfrm>
            <a:off x="5358782" y="0"/>
            <a:ext cx="5261092" cy="6858000"/>
          </a:xfrm>
          <a:prstGeom prst="rect">
            <a:avLst/>
          </a:prstGeom>
        </p:spPr>
        <p:txBody>
          <a:bodyPr/>
          <a:lstStyle/>
          <a:p>
            <a:endParaRPr lang="ru-RU" dirty="0"/>
          </a:p>
        </p:txBody>
      </p:sp>
      <p:sp>
        <p:nvSpPr>
          <p:cNvPr id="24" name="TextBox 23"/>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5" name="Рисунок 24"/>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6" name="TextBox 25"/>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7" name="TextBox 26"/>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endParaRPr lang="ru-RU" dirty="0"/>
          </a:p>
        </p:txBody>
      </p:sp>
      <p:sp>
        <p:nvSpPr>
          <p:cNvPr id="8" name="Рисунок 6"/>
          <p:cNvSpPr>
            <a:spLocks noGrp="1"/>
          </p:cNvSpPr>
          <p:nvPr>
            <p:ph type="pic" sz="quarter" idx="11"/>
          </p:nvPr>
        </p:nvSpPr>
        <p:spPr>
          <a:xfrm>
            <a:off x="6096002" y="0"/>
            <a:ext cx="6095998" cy="6858000"/>
          </a:xfrm>
        </p:spPr>
        <p:txBody>
          <a:bodyPr/>
          <a:lstStyle/>
          <a:p>
            <a:endParaRPr lang="ru-R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9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endParaRPr lang="ru-RU" dirty="0"/>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TextBox 15"/>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20" name="TextBox 19"/>
          <p:cNvSpPr txBox="1"/>
          <p:nvPr userDrawn="1"/>
        </p:nvSpPr>
        <p:spPr>
          <a:xfrm>
            <a:off x="685738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TextBox 3"/>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Прямоугольник 4"/>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6" name="Прямая соединительная линия 5"/>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endParaRPr lang="ru-RU"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Два объекта">
    <p:spTree>
      <p:nvGrpSpPr>
        <p:cNvPr id="1" name=""/>
        <p:cNvGrpSpPr/>
        <p:nvPr/>
      </p:nvGrpSpPr>
      <p:grpSpPr>
        <a:xfrm>
          <a:off x="0" y="0"/>
          <a:ext cx="0" cy="0"/>
          <a:chOff x="0" y="0"/>
          <a:chExt cx="0" cy="0"/>
        </a:xfrm>
      </p:grpSpPr>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TextBox 12"/>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Рисунок 4"/>
          <p:cNvSpPr>
            <a:spLocks noGrp="1"/>
          </p:cNvSpPr>
          <p:nvPr>
            <p:ph type="pic" sz="quarter" idx="10"/>
          </p:nvPr>
        </p:nvSpPr>
        <p:spPr>
          <a:xfrm>
            <a:off x="5422791" y="2535251"/>
            <a:ext cx="1435210" cy="2506649"/>
          </a:xfrm>
        </p:spPr>
        <p:txBody>
          <a:bodyPr/>
          <a:lstStyle/>
          <a:p>
            <a:endParaRPr lang="ru-RU" dirty="0"/>
          </a:p>
        </p:txBody>
      </p:sp>
      <p:sp>
        <p:nvSpPr>
          <p:cNvPr id="19" name="Рисунок 4"/>
          <p:cNvSpPr>
            <a:spLocks noGrp="1"/>
          </p:cNvSpPr>
          <p:nvPr>
            <p:ph type="pic" sz="quarter" idx="11"/>
          </p:nvPr>
        </p:nvSpPr>
        <p:spPr>
          <a:xfrm>
            <a:off x="7654305" y="1375649"/>
            <a:ext cx="1432546" cy="2514600"/>
          </a:xfrm>
        </p:spPr>
        <p:txBody>
          <a:bodyPr/>
          <a:lstStyle/>
          <a:p>
            <a:endParaRPr lang="ru-RU" dirty="0"/>
          </a:p>
        </p:txBody>
      </p:sp>
      <p:sp>
        <p:nvSpPr>
          <p:cNvPr id="20" name="Рисунок 4"/>
          <p:cNvSpPr>
            <a:spLocks noGrp="1"/>
          </p:cNvSpPr>
          <p:nvPr>
            <p:ph type="pic" sz="quarter" idx="12"/>
          </p:nvPr>
        </p:nvSpPr>
        <p:spPr>
          <a:xfrm>
            <a:off x="9810171" y="2527300"/>
            <a:ext cx="1425022" cy="2514600"/>
          </a:xfrm>
        </p:spPr>
        <p:txBody>
          <a:bodyPr/>
          <a:lstStyle/>
          <a:p>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9" name="TextBox 8"/>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8053137" y="0"/>
            <a:ext cx="4138863" cy="6858000"/>
          </a:xfrm>
        </p:spPr>
        <p:txBody>
          <a:bodyPr/>
          <a:lstStyle/>
          <a:p>
            <a:endParaRPr lang="ru-RU" dirty="0"/>
          </a:p>
        </p:txBody>
      </p:sp>
      <p:sp>
        <p:nvSpPr>
          <p:cNvPr id="5" name="Рисунок 4"/>
          <p:cNvSpPr>
            <a:spLocks noGrp="1"/>
          </p:cNvSpPr>
          <p:nvPr>
            <p:ph type="pic" sz="quarter" idx="11"/>
          </p:nvPr>
        </p:nvSpPr>
        <p:spPr>
          <a:xfrm>
            <a:off x="1208598" y="1614114"/>
            <a:ext cx="2592125" cy="3458817"/>
          </a:xfrm>
        </p:spPr>
        <p:txBody>
          <a:bodyPr/>
          <a:lstStyle/>
          <a:p>
            <a:endParaRPr lang="ru-RU"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endParaRPr lang="ru-RU" dirty="0"/>
          </a:p>
        </p:txBody>
      </p:sp>
      <p:sp>
        <p:nvSpPr>
          <p:cNvPr id="9" name="Рисунок 8"/>
          <p:cNvSpPr>
            <a:spLocks noGrp="1"/>
          </p:cNvSpPr>
          <p:nvPr>
            <p:ph type="pic" sz="quarter" idx="11"/>
          </p:nvPr>
        </p:nvSpPr>
        <p:spPr>
          <a:xfrm>
            <a:off x="757104" y="1491578"/>
            <a:ext cx="2020887" cy="2020888"/>
          </a:xfrm>
          <a:prstGeom prst="rect">
            <a:avLst/>
          </a:prstGeom>
        </p:spPr>
        <p:txBody>
          <a:bodyPr/>
          <a:lstStyle/>
          <a:p>
            <a:endParaRPr lang="ru-RU" dirty="0"/>
          </a:p>
        </p:txBody>
      </p:sp>
      <p:sp>
        <p:nvSpPr>
          <p:cNvPr id="10" name="Рисунок 8"/>
          <p:cNvSpPr>
            <a:spLocks noGrp="1"/>
          </p:cNvSpPr>
          <p:nvPr>
            <p:ph type="pic" sz="quarter" idx="12"/>
          </p:nvPr>
        </p:nvSpPr>
        <p:spPr>
          <a:xfrm>
            <a:off x="757103" y="4306967"/>
            <a:ext cx="2020887" cy="2020888"/>
          </a:xfrm>
          <a:prstGeom prst="rect">
            <a:avLst/>
          </a:prstGeom>
        </p:spPr>
        <p:txBody>
          <a:bodyPr/>
          <a:lstStyle/>
          <a:p>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endParaRPr lang="ru-RU"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TextBox 7"/>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bg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bg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clrChange>
              <a:clrFrom>
                <a:srgbClr val="000000"/>
              </a:clrFrom>
              <a:clrTo>
                <a:srgbClr val="000000">
                  <a:alpha val="0"/>
                </a:srgbClr>
              </a:clrTo>
            </a:clrChange>
            <a:lum bright="70000" contrast="-70000"/>
          </a:blip>
          <a:stretch>
            <a:fillRect/>
          </a:stretch>
        </p:blipFill>
        <p:spPr>
          <a:xfrm>
            <a:off x="377965" y="225267"/>
            <a:ext cx="159022" cy="16079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TextBox 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bg1"/>
              </a:solidFill>
              <a:ea typeface="Karla" pitchFamily="2" charset="0"/>
              <a:cs typeface="Poppins SemiBold" panose="02000000000000000000" pitchFamily="2" charset="0"/>
            </a:endParaRPr>
          </a:p>
        </p:txBody>
      </p:sp>
      <p:sp>
        <p:nvSpPr>
          <p:cNvPr id="8" name="TextBox 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9" name="Рисунок 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0" name="TextBox 9"/>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21" name="TextBox 2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2" name="Рисунок 21"/>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9" name="Прямоугольник 8"/>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0" name="Прямая соединительная линия 9"/>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FBA0B8A0-1CEB-46D7-8974-33F4D93E0331}"/>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192002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935FF67D-0EF2-4656-B926-497F07434262}"/>
              </a:ext>
            </a:extLst>
          </p:cNvPr>
          <p:cNvSpPr>
            <a:spLocks noGrp="1"/>
          </p:cNvSpPr>
          <p:nvPr>
            <p:ph type="pic" sz="quarter" idx="10"/>
          </p:nvPr>
        </p:nvSpPr>
        <p:spPr>
          <a:xfrm>
            <a:off x="0" y="0"/>
            <a:ext cx="12192000" cy="1997869"/>
          </a:xfrm>
          <a:custGeom>
            <a:avLst/>
            <a:gdLst>
              <a:gd name="connsiteX0" fmla="*/ 0 w 24384000"/>
              <a:gd name="connsiteY0" fmla="*/ 0 h 3995738"/>
              <a:gd name="connsiteX1" fmla="*/ 24384000 w 24384000"/>
              <a:gd name="connsiteY1" fmla="*/ 0 h 3995738"/>
              <a:gd name="connsiteX2" fmla="*/ 24384000 w 24384000"/>
              <a:gd name="connsiteY2" fmla="*/ 3995738 h 3995738"/>
              <a:gd name="connsiteX3" fmla="*/ 0 w 24384000"/>
              <a:gd name="connsiteY3" fmla="*/ 3995738 h 3995738"/>
            </a:gdLst>
            <a:ahLst/>
            <a:cxnLst>
              <a:cxn ang="0">
                <a:pos x="connsiteX0" y="connsiteY0"/>
              </a:cxn>
              <a:cxn ang="0">
                <a:pos x="connsiteX1" y="connsiteY1"/>
              </a:cxn>
              <a:cxn ang="0">
                <a:pos x="connsiteX2" y="connsiteY2"/>
              </a:cxn>
              <a:cxn ang="0">
                <a:pos x="connsiteX3" y="connsiteY3"/>
              </a:cxn>
            </a:cxnLst>
            <a:rect l="l" t="t" r="r" b="b"/>
            <a:pathLst>
              <a:path w="24384000" h="3995738">
                <a:moveTo>
                  <a:pt x="0" y="0"/>
                </a:moveTo>
                <a:lnTo>
                  <a:pt x="24384000" y="0"/>
                </a:lnTo>
                <a:lnTo>
                  <a:pt x="24384000" y="3995738"/>
                </a:lnTo>
                <a:lnTo>
                  <a:pt x="0" y="3995738"/>
                </a:lnTo>
                <a:close/>
              </a:path>
            </a:pathLst>
          </a:custGeom>
        </p:spPr>
        <p:txBody>
          <a:bodyPr wrap="square">
            <a:noAutofit/>
          </a:bodyPr>
          <a:lstStyle/>
          <a:p>
            <a:endParaRPr lang="en-US"/>
          </a:p>
        </p:txBody>
      </p:sp>
    </p:spTree>
    <p:extLst>
      <p:ext uri="{BB962C8B-B14F-4D97-AF65-F5344CB8AC3E}">
        <p14:creationId xmlns:p14="http://schemas.microsoft.com/office/powerpoint/2010/main" val="396082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8" name="Рисунок 17"/>
          <p:cNvSpPr>
            <a:spLocks noGrp="1"/>
          </p:cNvSpPr>
          <p:nvPr>
            <p:ph type="pic" sz="quarter" idx="10"/>
          </p:nvPr>
        </p:nvSpPr>
        <p:spPr>
          <a:xfrm>
            <a:off x="961956" y="922338"/>
            <a:ext cx="4067311" cy="5148262"/>
          </a:xfrm>
        </p:spPr>
        <p:txBody>
          <a:bodyPr/>
          <a:lstStyle/>
          <a:p>
            <a:endParaRPr lang="ru-RU" dirty="0"/>
          </a:p>
        </p:txBody>
      </p:sp>
      <p:sp>
        <p:nvSpPr>
          <p:cNvPr id="19" name="Рисунок 17"/>
          <p:cNvSpPr>
            <a:spLocks noGrp="1"/>
          </p:cNvSpPr>
          <p:nvPr>
            <p:ph type="pic" sz="quarter" idx="11"/>
          </p:nvPr>
        </p:nvSpPr>
        <p:spPr>
          <a:xfrm>
            <a:off x="5163843" y="922338"/>
            <a:ext cx="5769836" cy="2491422"/>
          </a:xfrm>
        </p:spPr>
        <p:txBody>
          <a:bodyPr/>
          <a:lstStyle/>
          <a:p>
            <a:endParaRPr lang="ru-RU" dirty="0"/>
          </a:p>
        </p:txBody>
      </p:sp>
      <p:sp>
        <p:nvSpPr>
          <p:cNvPr id="20" name="Рисунок 17"/>
          <p:cNvSpPr>
            <a:spLocks noGrp="1"/>
          </p:cNvSpPr>
          <p:nvPr>
            <p:ph type="pic" sz="quarter" idx="12"/>
          </p:nvPr>
        </p:nvSpPr>
        <p:spPr>
          <a:xfrm>
            <a:off x="5163843" y="3544389"/>
            <a:ext cx="5769836" cy="2526211"/>
          </a:xfrm>
        </p:spPr>
        <p:txBody>
          <a:bodyPr/>
          <a:lstStyle/>
          <a:p>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9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5905500" y="2310064"/>
            <a:ext cx="4895850" cy="3107754"/>
          </a:xfrm>
        </p:spPr>
        <p:txBody>
          <a:bodyPr/>
          <a:lstStyle/>
          <a:p>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8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1518698" y="2544417"/>
            <a:ext cx="4126727" cy="2615980"/>
          </a:xfrm>
        </p:spPr>
        <p:txBody>
          <a:bodyPr/>
          <a:lstStyle/>
          <a:p>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endParaRPr lang="ru-RU" dirty="0"/>
          </a:p>
        </p:txBody>
      </p:sp>
      <p:sp>
        <p:nvSpPr>
          <p:cNvPr id="8" name="Рисунок 19"/>
          <p:cNvSpPr>
            <a:spLocks noGrp="1"/>
          </p:cNvSpPr>
          <p:nvPr>
            <p:ph type="pic" sz="quarter" idx="12"/>
          </p:nvPr>
        </p:nvSpPr>
        <p:spPr>
          <a:xfrm>
            <a:off x="6108028" y="4572000"/>
            <a:ext cx="3064043" cy="2286000"/>
          </a:xfrm>
        </p:spPr>
        <p:txBody>
          <a:bodyPr/>
          <a:lstStyle/>
          <a:p>
            <a:endParaRPr lang="ru-RU" dirty="0"/>
          </a:p>
        </p:txBody>
      </p:sp>
      <p:sp>
        <p:nvSpPr>
          <p:cNvPr id="9" name="TextBox 8"/>
          <p:cNvSpPr txBox="1"/>
          <p:nvPr userDrawn="1"/>
        </p:nvSpPr>
        <p:spPr>
          <a:xfrm>
            <a:off x="502436"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49390" y="225267"/>
            <a:ext cx="159022" cy="160799"/>
          </a:xfrm>
          <a:prstGeom prst="rect">
            <a:avLst/>
          </a:prstGeom>
        </p:spPr>
      </p:pic>
      <p:sp>
        <p:nvSpPr>
          <p:cNvPr id="11" name="Прямоугольник 10"/>
          <p:cNvSpPr/>
          <p:nvPr userDrawn="1"/>
        </p:nvSpPr>
        <p:spPr>
          <a:xfrm>
            <a:off x="263563"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487127"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136"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endParaRPr lang="ru-RU" dirty="0"/>
          </a:p>
        </p:txBody>
      </p:sp>
      <p:sp>
        <p:nvSpPr>
          <p:cNvPr id="17" name="Рисунок 21"/>
          <p:cNvSpPr>
            <a:spLocks noGrp="1"/>
          </p:cNvSpPr>
          <p:nvPr>
            <p:ph type="pic" sz="quarter" idx="14"/>
          </p:nvPr>
        </p:nvSpPr>
        <p:spPr>
          <a:xfrm>
            <a:off x="3019926" y="2286000"/>
            <a:ext cx="3092118" cy="2286000"/>
          </a:xfrm>
        </p:spPr>
        <p:txBody>
          <a:bodyPr/>
          <a:lstStyle/>
          <a:p>
            <a:endParaRPr lang="ru-RU" dirty="0"/>
          </a:p>
        </p:txBody>
      </p:sp>
      <p:sp>
        <p:nvSpPr>
          <p:cNvPr id="18" name="Рисунок 19"/>
          <p:cNvSpPr>
            <a:spLocks noGrp="1"/>
          </p:cNvSpPr>
          <p:nvPr>
            <p:ph type="pic" sz="quarter" idx="16"/>
          </p:nvPr>
        </p:nvSpPr>
        <p:spPr>
          <a:xfrm>
            <a:off x="6112044" y="0"/>
            <a:ext cx="3043988" cy="2286000"/>
          </a:xfrm>
        </p:spPr>
        <p:txBody>
          <a:bodyPr/>
          <a:lstStyle/>
          <a:p>
            <a:endParaRPr lang="ru-RU" dirty="0"/>
          </a:p>
        </p:txBody>
      </p:sp>
      <p:sp>
        <p:nvSpPr>
          <p:cNvPr id="19" name="Рисунок 21"/>
          <p:cNvSpPr>
            <a:spLocks noGrp="1"/>
          </p:cNvSpPr>
          <p:nvPr>
            <p:ph type="pic" sz="quarter" idx="18"/>
          </p:nvPr>
        </p:nvSpPr>
        <p:spPr>
          <a:xfrm>
            <a:off x="6112043" y="4572000"/>
            <a:ext cx="3043989" cy="2286000"/>
          </a:xfrm>
        </p:spPr>
        <p:txBody>
          <a:bodyPr/>
          <a:lstStyle/>
          <a:p>
            <a:endParaRPr lang="ru-RU" dirty="0"/>
          </a:p>
        </p:txBody>
      </p:sp>
      <p:sp>
        <p:nvSpPr>
          <p:cNvPr id="20" name="Рисунок 21"/>
          <p:cNvSpPr>
            <a:spLocks noGrp="1"/>
          </p:cNvSpPr>
          <p:nvPr>
            <p:ph type="pic" sz="quarter" idx="20"/>
          </p:nvPr>
        </p:nvSpPr>
        <p:spPr>
          <a:xfrm>
            <a:off x="9156032" y="2286000"/>
            <a:ext cx="3035968" cy="2286000"/>
          </a:xfrm>
        </p:spPr>
        <p:txBody>
          <a:bodyPr/>
          <a:lstStyle/>
          <a:p>
            <a:endParaRPr lang="ru-RU" dirty="0"/>
          </a:p>
        </p:txBody>
      </p:sp>
      <p:sp>
        <p:nvSpPr>
          <p:cNvPr id="21" name="Рисунок 19"/>
          <p:cNvSpPr>
            <a:spLocks noGrp="1"/>
          </p:cNvSpPr>
          <p:nvPr>
            <p:ph type="pic" sz="quarter" idx="10"/>
          </p:nvPr>
        </p:nvSpPr>
        <p:spPr>
          <a:xfrm>
            <a:off x="0" y="0"/>
            <a:ext cx="3011904" cy="2286000"/>
          </a:xfrm>
        </p:spPr>
        <p:txBody>
          <a:bodyPr/>
          <a:lstStyle/>
          <a:p>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3A474-A970-4111-AB00-CC07202BC5E5}" type="datetimeFigureOut">
              <a:rPr lang="ru-RU" smtClean="0"/>
              <a:t>02.11.2018</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7" r:id="rId6"/>
    <p:sldLayoutId id="2147483659" r:id="rId7"/>
    <p:sldLayoutId id="2147483660" r:id="rId8"/>
    <p:sldLayoutId id="2147483661" r:id="rId9"/>
    <p:sldLayoutId id="2147483662" r:id="rId10"/>
    <p:sldLayoutId id="2147483663" r:id="rId11"/>
    <p:sldLayoutId id="2147483666" r:id="rId12"/>
    <p:sldLayoutId id="2147483667" r:id="rId13"/>
    <p:sldLayoutId id="2147483672" r:id="rId14"/>
    <p:sldLayoutId id="2147483676" r:id="rId15"/>
    <p:sldLayoutId id="2147483677" r:id="rId16"/>
    <p:sldLayoutId id="2147483678" r:id="rId17"/>
    <p:sldLayoutId id="2147483679" r:id="rId18"/>
    <p:sldLayoutId id="2147483681" r:id="rId19"/>
    <p:sldLayoutId id="2147483682" r:id="rId20"/>
    <p:sldLayoutId id="2147483683" r:id="rId21"/>
    <p:sldLayoutId id="2147483684" r:id="rId22"/>
    <p:sldLayoutId id="2147483688" r:id="rId23"/>
    <p:sldLayoutId id="2147483689" r:id="rId24"/>
    <p:sldLayoutId id="2147483690" r:id="rId25"/>
    <p:sldLayoutId id="2147483691"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7.xml"/><Relationship Id="rId4" Type="http://schemas.microsoft.com/office/2007/relationships/hdphoto" Target="../media/hdphoto8.wdp"/></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baike.baidu.com/item/rational%20rose/11019648"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blog.csdn.net/gz153016/article/details/49641847" TargetMode="External"/><Relationship Id="rId5" Type="http://schemas.openxmlformats.org/officeDocument/2006/relationships/hyperlink" Target="https://wenku.baidu.com/view/8ee621196bec0975f565e234.html" TargetMode="External"/><Relationship Id="rId4" Type="http://schemas.microsoft.com/office/2007/relationships/hdphoto" Target="../media/hdphoto9.wdp"/></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rotWithShape="1">
          <a:blip r:embed="rId3" cstate="screen"/>
          <a:srcRect/>
          <a:stretch>
            <a:fillRect/>
          </a:stretch>
        </p:blipFill>
        <p:spPr>
          <a:xfrm>
            <a:off x="0" y="0"/>
            <a:ext cx="12191999" cy="6862074"/>
          </a:xfrm>
        </p:spPr>
      </p:pic>
      <p:grpSp>
        <p:nvGrpSpPr>
          <p:cNvPr id="2" name="Группа 1"/>
          <p:cNvGrpSpPr/>
          <p:nvPr/>
        </p:nvGrpSpPr>
        <p:grpSpPr>
          <a:xfrm>
            <a:off x="-5118" y="-9527"/>
            <a:ext cx="6463364" cy="6881126"/>
            <a:chOff x="-5118" y="-9527"/>
            <a:chExt cx="6463364" cy="6881126"/>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Параллелограмм 17"/>
            <p:cNvSpPr/>
            <p:nvPr/>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Заголовок 1"/>
          <p:cNvSpPr txBox="1"/>
          <p:nvPr/>
        </p:nvSpPr>
        <p:spPr>
          <a:xfrm>
            <a:off x="1155677" y="2343227"/>
            <a:ext cx="7873310" cy="2167420"/>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3800" b="1" spc="100" dirty="0">
                <a:solidFill>
                  <a:schemeClr val="bg1"/>
                </a:solidFill>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11500" b="1" spc="100" dirty="0">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 name="文本框 2">
            <a:extLst>
              <a:ext uri="{FF2B5EF4-FFF2-40B4-BE49-F238E27FC236}">
                <a16:creationId xmlns:a16="http://schemas.microsoft.com/office/drawing/2014/main" id="{7B93D222-4ECC-45FF-8A13-7E661D38E3AD}"/>
              </a:ext>
            </a:extLst>
          </p:cNvPr>
          <p:cNvSpPr txBox="1"/>
          <p:nvPr/>
        </p:nvSpPr>
        <p:spPr>
          <a:xfrm>
            <a:off x="1282332" y="856384"/>
            <a:ext cx="3810000" cy="1015663"/>
          </a:xfrm>
          <a:prstGeom prst="rect">
            <a:avLst/>
          </a:prstGeom>
          <a:noFill/>
        </p:spPr>
        <p:txBody>
          <a:bodyPr wrap="square" rtlCol="0">
            <a:spAutoFit/>
          </a:bodyPr>
          <a:lstStyle/>
          <a:p>
            <a:r>
              <a:rPr lang="en-US" altLang="zh-CN" sz="6000" dirty="0">
                <a:solidFill>
                  <a:schemeClr val="bg1"/>
                </a:solidFill>
                <a:latin typeface="Adobe Gothic Std B" panose="020B0800000000000000" pitchFamily="34" charset="-128"/>
                <a:ea typeface="Adobe Gothic Std B" panose="020B0800000000000000" pitchFamily="34" charset="-128"/>
              </a:rPr>
              <a:t>UML</a:t>
            </a:r>
            <a:r>
              <a:rPr lang="zh-CN" altLang="en-US" sz="6000" dirty="0">
                <a:solidFill>
                  <a:schemeClr val="bg1"/>
                </a:solidFill>
                <a:latin typeface="Adobe Gothic Std B" panose="020B0800000000000000" pitchFamily="34" charset="-128"/>
              </a:rPr>
              <a:t>工具</a:t>
            </a:r>
          </a:p>
        </p:txBody>
      </p:sp>
      <p:sp>
        <p:nvSpPr>
          <p:cNvPr id="4" name="文本框 3">
            <a:extLst>
              <a:ext uri="{FF2B5EF4-FFF2-40B4-BE49-F238E27FC236}">
                <a16:creationId xmlns:a16="http://schemas.microsoft.com/office/drawing/2014/main" id="{B0ABD2D5-C659-4373-978F-F1B74C1FB974}"/>
              </a:ext>
            </a:extLst>
          </p:cNvPr>
          <p:cNvSpPr txBox="1"/>
          <p:nvPr/>
        </p:nvSpPr>
        <p:spPr>
          <a:xfrm>
            <a:off x="1155677" y="4066979"/>
            <a:ext cx="2618509" cy="1938992"/>
          </a:xfrm>
          <a:prstGeom prst="rect">
            <a:avLst/>
          </a:prstGeom>
          <a:noFill/>
        </p:spPr>
        <p:txBody>
          <a:bodyPr wrap="square" rtlCol="0">
            <a:spAutoFit/>
          </a:bodyPr>
          <a:lstStyle/>
          <a:p>
            <a:r>
              <a:rPr lang="en-US" altLang="zh-CN" sz="2000" b="1" dirty="0">
                <a:solidFill>
                  <a:schemeClr val="accent6">
                    <a:lumMod val="75000"/>
                  </a:schemeClr>
                </a:solidFill>
              </a:rPr>
              <a:t>G19</a:t>
            </a:r>
            <a:r>
              <a:rPr lang="zh-CN" altLang="en-US" sz="2000" b="1" dirty="0">
                <a:solidFill>
                  <a:schemeClr val="accent6">
                    <a:lumMod val="75000"/>
                  </a:schemeClr>
                </a:solidFill>
              </a:rPr>
              <a:t>小组成员：</a:t>
            </a:r>
            <a:endParaRPr lang="en-US" altLang="zh-CN" sz="2000" b="1" dirty="0">
              <a:solidFill>
                <a:schemeClr val="accent6">
                  <a:lumMod val="75000"/>
                </a:schemeClr>
              </a:solidFill>
            </a:endParaRPr>
          </a:p>
          <a:p>
            <a:r>
              <a:rPr lang="zh-CN" altLang="en-US" sz="2000" b="1" dirty="0">
                <a:solidFill>
                  <a:schemeClr val="accent6">
                    <a:lumMod val="75000"/>
                  </a:schemeClr>
                </a:solidFill>
              </a:rPr>
              <a:t>彭慧铭（组长）</a:t>
            </a:r>
            <a:endParaRPr lang="en-US" altLang="zh-CN" sz="2000" b="1" dirty="0">
              <a:solidFill>
                <a:schemeClr val="accent6">
                  <a:lumMod val="75000"/>
                </a:schemeClr>
              </a:solidFill>
            </a:endParaRPr>
          </a:p>
          <a:p>
            <a:r>
              <a:rPr lang="zh-CN" altLang="en-US" sz="2000" b="1" dirty="0">
                <a:solidFill>
                  <a:schemeClr val="accent6">
                    <a:lumMod val="75000"/>
                  </a:schemeClr>
                </a:solidFill>
              </a:rPr>
              <a:t>胡锦波</a:t>
            </a:r>
            <a:endParaRPr lang="en-US" altLang="zh-CN" sz="2000" b="1" dirty="0">
              <a:solidFill>
                <a:schemeClr val="accent6">
                  <a:lumMod val="75000"/>
                </a:schemeClr>
              </a:solidFill>
            </a:endParaRPr>
          </a:p>
          <a:p>
            <a:r>
              <a:rPr lang="zh-CN" altLang="en-US" sz="2000" b="1" dirty="0">
                <a:solidFill>
                  <a:schemeClr val="accent6">
                    <a:lumMod val="75000"/>
                  </a:schemeClr>
                </a:solidFill>
              </a:rPr>
              <a:t>李逸欢</a:t>
            </a:r>
            <a:endParaRPr lang="en-US" altLang="zh-CN" sz="2000" b="1" dirty="0">
              <a:solidFill>
                <a:schemeClr val="accent6">
                  <a:lumMod val="75000"/>
                </a:schemeClr>
              </a:solidFill>
            </a:endParaRPr>
          </a:p>
          <a:p>
            <a:r>
              <a:rPr lang="zh-CN" altLang="en-US" sz="2000" b="1" dirty="0">
                <a:solidFill>
                  <a:schemeClr val="accent6">
                    <a:lumMod val="75000"/>
                  </a:schemeClr>
                </a:solidFill>
              </a:rPr>
              <a:t>李梦雷</a:t>
            </a:r>
            <a:endParaRPr lang="en-US" altLang="zh-CN" sz="2000" b="1" dirty="0">
              <a:solidFill>
                <a:schemeClr val="accent6">
                  <a:lumMod val="75000"/>
                </a:schemeClr>
              </a:solidFill>
            </a:endParaRPr>
          </a:p>
          <a:p>
            <a:r>
              <a:rPr lang="zh-CN" altLang="en-US" sz="2000" b="1" dirty="0">
                <a:solidFill>
                  <a:schemeClr val="accent6">
                    <a:lumMod val="75000"/>
                  </a:schemeClr>
                </a:solidFill>
              </a:rPr>
              <a:t>林鑫</a:t>
            </a:r>
          </a:p>
        </p:txBody>
      </p:sp>
      <p:pic>
        <p:nvPicPr>
          <p:cNvPr id="1026" name="图片 3">
            <a:extLst>
              <a:ext uri="{FF2B5EF4-FFF2-40B4-BE49-F238E27FC236}">
                <a16:creationId xmlns:a16="http://schemas.microsoft.com/office/drawing/2014/main" id="{0A0387DA-39DF-4D17-9AEB-C5D9AEEFC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418" y="4245900"/>
            <a:ext cx="16764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79247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浏览器</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50462" y="1321524"/>
            <a:ext cx="6518495"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浏览器是层次结构，用于在</a:t>
            </a:r>
            <a:r>
              <a:rPr lang="en-US" altLang="zh-CN" dirty="0"/>
              <a:t>Rose</a:t>
            </a:r>
            <a:r>
              <a:rPr lang="zh-CN" altLang="en-US" dirty="0"/>
              <a:t>模型中迅速漫游。在浏览器中显示了模型中增加的一切，如参与者、用例、类、组件等等。</a:t>
            </a:r>
            <a:endParaRPr lang="en-US" altLang="zh-CN" dirty="0"/>
          </a:p>
          <a:p>
            <a:r>
              <a:rPr lang="zh-CN" altLang="en-US" dirty="0"/>
              <a:t>浏览器中包含四个视图Use Case视图、Logical视图、Component视图和Deployment视图。点击每个视图的右键选择new就可以看到这个视图所包含的一些模型元素。 </a:t>
            </a:r>
          </a:p>
        </p:txBody>
      </p:sp>
      <p:pic>
        <p:nvPicPr>
          <p:cNvPr id="10" name="图片 9">
            <a:extLst>
              <a:ext uri="{FF2B5EF4-FFF2-40B4-BE49-F238E27FC236}">
                <a16:creationId xmlns:a16="http://schemas.microsoft.com/office/drawing/2014/main" id="{53A0F0DF-79BE-4CD2-90D1-11D634E3D3C7}"/>
              </a:ext>
            </a:extLst>
          </p:cNvPr>
          <p:cNvPicPr>
            <a:picLocks noChangeAspect="1"/>
          </p:cNvPicPr>
          <p:nvPr/>
        </p:nvPicPr>
        <p:blipFill>
          <a:blip r:embed="rId4"/>
          <a:stretch>
            <a:fillRect/>
          </a:stretch>
        </p:blipFill>
        <p:spPr>
          <a:xfrm>
            <a:off x="7781678" y="460072"/>
            <a:ext cx="3997601" cy="5030994"/>
          </a:xfrm>
          <a:prstGeom prst="rect">
            <a:avLst/>
          </a:prstGeom>
        </p:spPr>
      </p:pic>
      <p:sp>
        <p:nvSpPr>
          <p:cNvPr id="11" name="文本框 10">
            <a:extLst>
              <a:ext uri="{FF2B5EF4-FFF2-40B4-BE49-F238E27FC236}">
                <a16:creationId xmlns:a16="http://schemas.microsoft.com/office/drawing/2014/main" id="{2A2E59AF-C7BF-45E4-AA12-943BE9107DEA}"/>
              </a:ext>
            </a:extLst>
          </p:cNvPr>
          <p:cNvSpPr txBox="1"/>
          <p:nvPr/>
        </p:nvSpPr>
        <p:spPr>
          <a:xfrm>
            <a:off x="850462" y="2967807"/>
            <a:ext cx="6518495" cy="3693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rgbClr val="FF0000"/>
                </a:solidFill>
              </a:rPr>
              <a:t>用例视图（</a:t>
            </a:r>
            <a:r>
              <a:rPr lang="en-US" altLang="zh-CN" dirty="0">
                <a:solidFill>
                  <a:srgbClr val="FF0000"/>
                </a:solidFill>
              </a:rPr>
              <a:t>UseCaseView</a:t>
            </a:r>
            <a:r>
              <a:rPr lang="zh-CN" altLang="en-US" dirty="0">
                <a:solidFill>
                  <a:srgbClr val="FF0000"/>
                </a:solidFill>
              </a:rPr>
              <a:t>）</a:t>
            </a:r>
          </a:p>
          <a:p>
            <a:r>
              <a:rPr lang="zh-CN" altLang="en-US" dirty="0"/>
              <a:t>  用例视图展示了系统的参与者和用例 （</a:t>
            </a:r>
            <a:r>
              <a:rPr lang="en-US" altLang="zh-CN" dirty="0"/>
              <a:t>use case</a:t>
            </a:r>
            <a:r>
              <a:rPr lang="zh-CN" altLang="en-US" dirty="0"/>
              <a:t>）是怎么相互作用的。</a:t>
            </a:r>
            <a:endParaRPr lang="en-US" altLang="zh-CN" dirty="0"/>
          </a:p>
          <a:p>
            <a:r>
              <a:rPr lang="zh-CN" altLang="en-US" dirty="0">
                <a:solidFill>
                  <a:srgbClr val="FF0000"/>
                </a:solidFill>
              </a:rPr>
              <a:t>逻辑视图（</a:t>
            </a:r>
            <a:r>
              <a:rPr lang="en-US" altLang="zh-CN" dirty="0">
                <a:solidFill>
                  <a:srgbClr val="FF0000"/>
                </a:solidFill>
              </a:rPr>
              <a:t>LogicalView</a:t>
            </a:r>
            <a:r>
              <a:rPr lang="zh-CN" altLang="en-US" dirty="0">
                <a:solidFill>
                  <a:srgbClr val="FF0000"/>
                </a:solidFill>
              </a:rPr>
              <a:t>）</a:t>
            </a:r>
          </a:p>
          <a:p>
            <a:r>
              <a:rPr lang="zh-CN" altLang="en-US" dirty="0">
                <a:latin typeface="+mn-ea"/>
              </a:rPr>
              <a:t>逻辑视图又称为设计视图（</a:t>
            </a:r>
            <a:r>
              <a:rPr lang="en-US" altLang="zh-CN" dirty="0">
                <a:latin typeface="+mn-ea"/>
              </a:rPr>
              <a:t>Design View</a:t>
            </a:r>
            <a:r>
              <a:rPr lang="zh-CN" altLang="en-US" dirty="0">
                <a:latin typeface="+mn-ea"/>
              </a:rPr>
              <a:t>）。</a:t>
            </a:r>
            <a:r>
              <a:rPr lang="en-US" altLang="zh-CN" dirty="0">
                <a:latin typeface="+mn-ea"/>
              </a:rPr>
              <a:t>Logical View</a:t>
            </a:r>
            <a:r>
              <a:rPr lang="zh-CN" altLang="en-US" dirty="0">
                <a:latin typeface="+mn-ea"/>
              </a:rPr>
              <a:t>关注系统如何实现使用案例中提出的功能，它提供系统的详细图形，描述组件间如何关联。</a:t>
            </a:r>
          </a:p>
          <a:p>
            <a:r>
              <a:rPr lang="zh-CN" altLang="en-US" dirty="0">
                <a:solidFill>
                  <a:srgbClr val="FF0000"/>
                </a:solidFill>
                <a:latin typeface="+mn-ea"/>
              </a:rPr>
              <a:t>组件视图（</a:t>
            </a:r>
            <a:r>
              <a:rPr lang="en-US" altLang="zh-CN" dirty="0">
                <a:solidFill>
                  <a:srgbClr val="FF0000"/>
                </a:solidFill>
                <a:latin typeface="+mn-ea"/>
              </a:rPr>
              <a:t>Component View</a:t>
            </a:r>
            <a:r>
              <a:rPr lang="zh-CN" altLang="en-US" dirty="0">
                <a:solidFill>
                  <a:srgbClr val="FF0000"/>
                </a:solidFill>
                <a:latin typeface="+mn-ea"/>
              </a:rPr>
              <a:t>）</a:t>
            </a:r>
          </a:p>
          <a:p>
            <a:r>
              <a:rPr lang="zh-CN" altLang="en-US" dirty="0">
                <a:latin typeface="+mn-ea"/>
              </a:rPr>
              <a:t>组件视图显示代码模块间的关系。通过组件视图可以知道哪些组件是代 码库，哪些组件是运行组件。</a:t>
            </a:r>
            <a:r>
              <a:rPr lang="zh-CN" altLang="en-US" i="1" dirty="0">
                <a:latin typeface="+mn-ea"/>
              </a:rPr>
              <a:t> </a:t>
            </a:r>
            <a:endParaRPr lang="zh-CN" altLang="en-US" dirty="0">
              <a:latin typeface="+mn-ea"/>
            </a:endParaRPr>
          </a:p>
          <a:p>
            <a:r>
              <a:rPr lang="zh-CN" altLang="en-US" dirty="0">
                <a:solidFill>
                  <a:srgbClr val="FF0000"/>
                </a:solidFill>
              </a:rPr>
              <a:t>部署视图（</a:t>
            </a:r>
            <a:r>
              <a:rPr lang="en-US" altLang="zh-CN" dirty="0">
                <a:solidFill>
                  <a:srgbClr val="FF0000"/>
                </a:solidFill>
              </a:rPr>
              <a:t>Deployment View</a:t>
            </a:r>
            <a:r>
              <a:rPr lang="zh-CN" altLang="en-US" dirty="0">
                <a:solidFill>
                  <a:srgbClr val="FF0000"/>
                </a:solidFill>
              </a:rPr>
              <a:t>）</a:t>
            </a:r>
          </a:p>
          <a:p>
            <a:r>
              <a:rPr lang="zh-CN" altLang="en-US" dirty="0"/>
              <a:t>部署视图显示进程和设备及其相互间的实际连接，它关注系统的实际部署，可能与系统的逻辑结构有所不同。</a:t>
            </a:r>
          </a:p>
        </p:txBody>
      </p:sp>
    </p:spTree>
    <p:extLst>
      <p:ext uri="{BB962C8B-B14F-4D97-AF65-F5344CB8AC3E}">
        <p14:creationId xmlns:p14="http://schemas.microsoft.com/office/powerpoint/2010/main" val="40583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1259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框图窗口</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1F18503B-48A2-4236-B10F-B3E819394B7B}"/>
              </a:ext>
            </a:extLst>
          </p:cNvPr>
          <p:cNvPicPr>
            <a:picLocks noChangeAspect="1"/>
          </p:cNvPicPr>
          <p:nvPr/>
        </p:nvPicPr>
        <p:blipFill>
          <a:blip r:embed="rId4"/>
          <a:stretch>
            <a:fillRect/>
          </a:stretch>
        </p:blipFill>
        <p:spPr>
          <a:xfrm>
            <a:off x="402949" y="1882624"/>
            <a:ext cx="9848850" cy="4762500"/>
          </a:xfrm>
          <a:prstGeom prst="rect">
            <a:avLst/>
          </a:prstGeom>
        </p:spPr>
      </p:pic>
      <p:sp>
        <p:nvSpPr>
          <p:cNvPr id="6" name="矩形 5">
            <a:extLst>
              <a:ext uri="{FF2B5EF4-FFF2-40B4-BE49-F238E27FC236}">
                <a16:creationId xmlns:a16="http://schemas.microsoft.com/office/drawing/2014/main" id="{D9467C58-6742-4098-967C-06BA15931DD4}"/>
              </a:ext>
            </a:extLst>
          </p:cNvPr>
          <p:cNvSpPr/>
          <p:nvPr/>
        </p:nvSpPr>
        <p:spPr>
          <a:xfrm>
            <a:off x="6096000" y="212876"/>
            <a:ext cx="4837043" cy="1456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框图窗口：我们可以浏览模型中的一个或几个</a:t>
            </a:r>
            <a:r>
              <a:rPr lang="en-US" altLang="zh-CN" dirty="0"/>
              <a:t>UML</a:t>
            </a:r>
            <a:r>
              <a:rPr lang="zh-CN" altLang="en-US" dirty="0"/>
              <a:t>框图。改变框图中的元素时，</a:t>
            </a:r>
            <a:r>
              <a:rPr lang="en-US" altLang="zh-CN" dirty="0"/>
              <a:t>Rose</a:t>
            </a:r>
            <a:r>
              <a:rPr lang="zh-CN" altLang="en-US" dirty="0"/>
              <a:t>自动更新浏览器。同样用浏览器改变元素时，</a:t>
            </a:r>
            <a:r>
              <a:rPr lang="en-US" altLang="zh-CN" dirty="0"/>
              <a:t>Rose</a:t>
            </a:r>
            <a:r>
              <a:rPr lang="zh-CN" altLang="en-US" dirty="0"/>
              <a:t>自动更新相应框图。这样，</a:t>
            </a:r>
            <a:r>
              <a:rPr lang="en-US" altLang="zh-CN" dirty="0"/>
              <a:t>Rose</a:t>
            </a:r>
            <a:r>
              <a:rPr lang="zh-CN" altLang="en-US" dirty="0"/>
              <a:t>就可以保证模型的一致性。</a:t>
            </a:r>
          </a:p>
        </p:txBody>
      </p:sp>
    </p:spTree>
    <p:extLst>
      <p:ext uri="{BB962C8B-B14F-4D97-AF65-F5344CB8AC3E}">
        <p14:creationId xmlns:p14="http://schemas.microsoft.com/office/powerpoint/2010/main" val="386662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93133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建立用例图 </a:t>
            </a:r>
            <a:r>
              <a:rPr lang="en-US" altLang="zh-CN" sz="1600" dirty="0">
                <a:solidFill>
                  <a:srgbClr val="3737DD"/>
                </a:solidFill>
                <a:ea typeface="Open Sans Semibold" panose="020B0706030804020204" pitchFamily="34" charset="0"/>
                <a:cs typeface="Open Sans Semibold" panose="020B0706030804020204" pitchFamily="34" charset="0"/>
              </a:rPr>
              <a:t>use case diagram </a:t>
            </a:r>
            <a:endParaRPr lang="en-US" sz="1600" dirty="0">
              <a:solidFill>
                <a:srgbClr val="3737DD"/>
              </a:solidFill>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834DBDF6-A4BA-4A25-A9DA-B8BCCB53407C}"/>
              </a:ext>
            </a:extLst>
          </p:cNvPr>
          <p:cNvSpPr/>
          <p:nvPr/>
        </p:nvSpPr>
        <p:spPr>
          <a:xfrm>
            <a:off x="1060174" y="1660223"/>
            <a:ext cx="3396868" cy="2978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从用例图中我们可以看到系统干什么，与谁交互。用例是系统提供的功能，参与者是系统与谁交互，参与者可以是人、系统或其他实体。一个系统可以创建一个或多个用例图。</a:t>
            </a:r>
            <a:endParaRPr lang="en-US" altLang="zh-CN" dirty="0"/>
          </a:p>
          <a:p>
            <a:r>
              <a:rPr lang="zh-CN" altLang="en-US" dirty="0"/>
              <a:t>用例图一般由</a:t>
            </a:r>
            <a:r>
              <a:rPr lang="zh-CN" altLang="en-US" dirty="0">
                <a:solidFill>
                  <a:srgbClr val="C00000"/>
                </a:solidFill>
              </a:rPr>
              <a:t>参与者</a:t>
            </a:r>
            <a:r>
              <a:rPr lang="en-US" altLang="zh-CN" dirty="0">
                <a:solidFill>
                  <a:srgbClr val="C00000"/>
                </a:solidFill>
              </a:rPr>
              <a:t>(Actor)</a:t>
            </a:r>
            <a:r>
              <a:rPr lang="zh-CN" altLang="en-US" dirty="0">
                <a:solidFill>
                  <a:srgbClr val="C00000"/>
                </a:solidFill>
              </a:rPr>
              <a:t>、用例</a:t>
            </a:r>
            <a:r>
              <a:rPr lang="en-US" altLang="zh-CN" dirty="0">
                <a:solidFill>
                  <a:srgbClr val="C00000"/>
                </a:solidFill>
              </a:rPr>
              <a:t>(Use Case)</a:t>
            </a:r>
            <a:r>
              <a:rPr lang="zh-CN" altLang="en-US" dirty="0">
                <a:solidFill>
                  <a:srgbClr val="C00000"/>
                </a:solidFill>
              </a:rPr>
              <a:t>、系统边界、箭头</a:t>
            </a:r>
            <a:r>
              <a:rPr lang="zh-CN" altLang="en-US" dirty="0"/>
              <a:t>组成。</a:t>
            </a:r>
          </a:p>
        </p:txBody>
      </p:sp>
      <p:pic>
        <p:nvPicPr>
          <p:cNvPr id="8" name="图片 7">
            <a:extLst>
              <a:ext uri="{FF2B5EF4-FFF2-40B4-BE49-F238E27FC236}">
                <a16:creationId xmlns:a16="http://schemas.microsoft.com/office/drawing/2014/main" id="{CF8F4493-991F-467C-94F1-E6355E411B13}"/>
              </a:ext>
            </a:extLst>
          </p:cNvPr>
          <p:cNvPicPr>
            <a:picLocks noChangeAspect="1"/>
          </p:cNvPicPr>
          <p:nvPr/>
        </p:nvPicPr>
        <p:blipFill>
          <a:blip r:embed="rId4"/>
          <a:stretch>
            <a:fillRect/>
          </a:stretch>
        </p:blipFill>
        <p:spPr>
          <a:xfrm>
            <a:off x="5084520" y="1229331"/>
            <a:ext cx="6480000" cy="4570955"/>
          </a:xfrm>
          <a:prstGeom prst="rect">
            <a:avLst/>
          </a:prstGeom>
        </p:spPr>
      </p:pic>
    </p:spTree>
    <p:extLst>
      <p:ext uri="{BB962C8B-B14F-4D97-AF65-F5344CB8AC3E}">
        <p14:creationId xmlns:p14="http://schemas.microsoft.com/office/powerpoint/2010/main" val="71045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04450"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参与者</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11" name="矩形 10">
            <a:extLst>
              <a:ext uri="{FF2B5EF4-FFF2-40B4-BE49-F238E27FC236}">
                <a16:creationId xmlns:a16="http://schemas.microsoft.com/office/drawing/2014/main" id="{D709BC09-A6FE-4F16-98B0-4043073D6E37}"/>
              </a:ext>
            </a:extLst>
          </p:cNvPr>
          <p:cNvSpPr/>
          <p:nvPr/>
        </p:nvSpPr>
        <p:spPr>
          <a:xfrm>
            <a:off x="726908" y="1660222"/>
            <a:ext cx="3931333" cy="404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a:t>
            </a:r>
            <a:r>
              <a:rPr lang="zh-CN" altLang="en-US" dirty="0"/>
              <a:t>、参与者参与者不是特指人，是指系统以外的，在使用系统或与系统交互中所扮演的角色。因此参与者可以是人，可以是事物，也可以是时间或其他系统等等。还有一点要注意的是，参与者不是指人或事物本身，而是表示人或事物当时所扮演的角色。比如小明是图书馆的管理员，他参与图书馆管理系统的交互，这时他既可以作为管理员这个角色参与管理，也可以作为借书者向图书馆借书，在这里小明扮演了两个角色，是两个不同的参与者。</a:t>
            </a:r>
          </a:p>
        </p:txBody>
      </p:sp>
      <p:pic>
        <p:nvPicPr>
          <p:cNvPr id="4" name="图片 3">
            <a:extLst>
              <a:ext uri="{FF2B5EF4-FFF2-40B4-BE49-F238E27FC236}">
                <a16:creationId xmlns:a16="http://schemas.microsoft.com/office/drawing/2014/main" id="{22C555DB-EE12-456C-AA16-962065F71C67}"/>
              </a:ext>
            </a:extLst>
          </p:cNvPr>
          <p:cNvPicPr>
            <a:picLocks noChangeAspect="1"/>
          </p:cNvPicPr>
          <p:nvPr/>
        </p:nvPicPr>
        <p:blipFill>
          <a:blip r:embed="rId4"/>
          <a:stretch>
            <a:fillRect/>
          </a:stretch>
        </p:blipFill>
        <p:spPr>
          <a:xfrm>
            <a:off x="5185120" y="1229331"/>
            <a:ext cx="6480000" cy="4570955"/>
          </a:xfrm>
          <a:prstGeom prst="rect">
            <a:avLst/>
          </a:prstGeom>
        </p:spPr>
      </p:pic>
    </p:spTree>
    <p:extLst>
      <p:ext uri="{BB962C8B-B14F-4D97-AF65-F5344CB8AC3E}">
        <p14:creationId xmlns:p14="http://schemas.microsoft.com/office/powerpoint/2010/main" val="34198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871025"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3599937"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用例：是对包括变量在内的一组动作序列的描述，系统执行这些动作，并产生传递特定参与者的价值的可观察结果。这是</a:t>
            </a:r>
            <a:r>
              <a:rPr lang="en-US" altLang="zh-CN" dirty="0"/>
              <a:t>UML</a:t>
            </a:r>
            <a:r>
              <a:rPr lang="zh-CN" altLang="en-US" dirty="0"/>
              <a:t>对用例的正式定义。</a:t>
            </a:r>
          </a:p>
          <a:p>
            <a:r>
              <a:rPr lang="zh-CN" altLang="en-US" dirty="0"/>
              <a:t>我们可以简单的理解为：用例是参与者想要系统做的事情。</a:t>
            </a:r>
          </a:p>
        </p:txBody>
      </p:sp>
      <p:pic>
        <p:nvPicPr>
          <p:cNvPr id="11" name="图片 10">
            <a:extLst>
              <a:ext uri="{FF2B5EF4-FFF2-40B4-BE49-F238E27FC236}">
                <a16:creationId xmlns:a16="http://schemas.microsoft.com/office/drawing/2014/main" id="{B77359DB-FE0C-458A-98BE-BA4B139A63CD}"/>
              </a:ext>
            </a:extLst>
          </p:cNvPr>
          <p:cNvPicPr>
            <a:picLocks noChangeAspect="1"/>
          </p:cNvPicPr>
          <p:nvPr/>
        </p:nvPicPr>
        <p:blipFill>
          <a:blip r:embed="rId4"/>
          <a:stretch>
            <a:fillRect/>
          </a:stretch>
        </p:blipFill>
        <p:spPr>
          <a:xfrm>
            <a:off x="5186291" y="1143522"/>
            <a:ext cx="6480000" cy="4570955"/>
          </a:xfrm>
          <a:prstGeom prst="rect">
            <a:avLst/>
          </a:prstGeom>
        </p:spPr>
      </p:pic>
    </p:spTree>
    <p:extLst>
      <p:ext uri="{BB962C8B-B14F-4D97-AF65-F5344CB8AC3E}">
        <p14:creationId xmlns:p14="http://schemas.microsoft.com/office/powerpoint/2010/main" val="3075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系统边界及箭头</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1369628" y="2274838"/>
            <a:ext cx="4135120"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边界是用来表示正在建模系统的边界。边界内表示系统的组成部分，边界外表示系统外部。系统边界在画图中方框来表示，同时附上系统的名称，参与者画在边界的外面，用例画在边界里面。但系统边界的作用有时候不是很明显，在画图时可省略。</a:t>
            </a:r>
          </a:p>
        </p:txBody>
      </p:sp>
      <p:sp>
        <p:nvSpPr>
          <p:cNvPr id="4" name="矩形 3">
            <a:extLst>
              <a:ext uri="{FF2B5EF4-FFF2-40B4-BE49-F238E27FC236}">
                <a16:creationId xmlns:a16="http://schemas.microsoft.com/office/drawing/2014/main" id="{E088593E-0D9E-4145-8780-8B09FC0E790F}"/>
              </a:ext>
            </a:extLst>
          </p:cNvPr>
          <p:cNvSpPr/>
          <p:nvPr/>
        </p:nvSpPr>
        <p:spPr>
          <a:xfrm>
            <a:off x="6629432" y="2278538"/>
            <a:ext cx="3800029" cy="202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箭头用来表示参与者和系统通过相互发送信号或消息进行交互的关联关系。</a:t>
            </a:r>
          </a:p>
          <a:p>
            <a:r>
              <a:rPr lang="zh-CN" altLang="en-US" dirty="0"/>
              <a:t>箭头尾部用来表示启动交互的一方，箭头头部用来表示被启动的一方，其中用例总是要由参与者来启动</a:t>
            </a:r>
          </a:p>
          <a:p>
            <a:pPr algn="ctr"/>
            <a:endParaRPr lang="zh-CN" altLang="en-US" dirty="0"/>
          </a:p>
        </p:txBody>
      </p:sp>
    </p:spTree>
    <p:extLst>
      <p:ext uri="{BB962C8B-B14F-4D97-AF65-F5344CB8AC3E}">
        <p14:creationId xmlns:p14="http://schemas.microsoft.com/office/powerpoint/2010/main" val="158349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02065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用例之间的关系举例</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2AEC3679-C083-420F-849C-BE4A90DB7262}"/>
              </a:ext>
            </a:extLst>
          </p:cNvPr>
          <p:cNvSpPr txBox="1"/>
          <p:nvPr/>
        </p:nvSpPr>
        <p:spPr>
          <a:xfrm>
            <a:off x="4209974" y="1536292"/>
            <a:ext cx="5486400"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业务中，总是存在着维护某某信息的功能，如果将它作为一个用例，那新建、编辑以及修改都要在用例详述中描述，过于复杂</a:t>
            </a:r>
            <a:r>
              <a:rPr lang="en-US" altLang="zh-CN" dirty="0"/>
              <a:t>;</a:t>
            </a:r>
            <a:r>
              <a:rPr lang="zh-CN" altLang="en-US" dirty="0"/>
              <a:t>如果分成新建用例、编辑用例和删除用例，则划分太细。这时包含关系可以用来理清关系。</a:t>
            </a:r>
          </a:p>
        </p:txBody>
      </p:sp>
      <p:sp>
        <p:nvSpPr>
          <p:cNvPr id="7" name="文本框 6">
            <a:extLst>
              <a:ext uri="{FF2B5EF4-FFF2-40B4-BE49-F238E27FC236}">
                <a16:creationId xmlns:a16="http://schemas.microsoft.com/office/drawing/2014/main" id="{6DEE0DF1-BCFB-40A4-9369-0A11D1F6EDB3}"/>
              </a:ext>
            </a:extLst>
          </p:cNvPr>
          <p:cNvSpPr txBox="1"/>
          <p:nvPr/>
        </p:nvSpPr>
        <p:spPr>
          <a:xfrm>
            <a:off x="4198938" y="3453071"/>
            <a:ext cx="5473148"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系统中允许用户对查询的结果进行导出、打印。对于查询而言，能不能导出、打印查询都是一样的，导出、打印是不可见的。导出、打印和查询相对独立，而且为查询添加了新行为。</a:t>
            </a:r>
          </a:p>
        </p:txBody>
      </p:sp>
      <p:sp>
        <p:nvSpPr>
          <p:cNvPr id="8" name="文本框 7">
            <a:extLst>
              <a:ext uri="{FF2B5EF4-FFF2-40B4-BE49-F238E27FC236}">
                <a16:creationId xmlns:a16="http://schemas.microsoft.com/office/drawing/2014/main" id="{374BD2A2-4F2D-47FF-81FD-EB79BDED8493}"/>
              </a:ext>
            </a:extLst>
          </p:cNvPr>
          <p:cNvSpPr txBox="1"/>
          <p:nvPr/>
        </p:nvSpPr>
        <p:spPr>
          <a:xfrm>
            <a:off x="4223227" y="5092851"/>
            <a:ext cx="547314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子用例将继承父用例的所有结构、行为和关系。子用例可以使用父用例的一段行为，也可以重载它。父用例通常是抽象的。</a:t>
            </a:r>
            <a:endParaRPr lang="en-US" altLang="zh-CN" dirty="0"/>
          </a:p>
          <a:p>
            <a:endParaRPr lang="zh-CN" altLang="en-US" dirty="0"/>
          </a:p>
        </p:txBody>
      </p:sp>
      <p:sp>
        <p:nvSpPr>
          <p:cNvPr id="21" name="Шестиугольник 18">
            <a:extLst>
              <a:ext uri="{FF2B5EF4-FFF2-40B4-BE49-F238E27FC236}">
                <a16:creationId xmlns:a16="http://schemas.microsoft.com/office/drawing/2014/main" id="{FE85FB99-0F2C-42DA-8CB4-924A6CF8B437}"/>
              </a:ext>
            </a:extLst>
          </p:cNvPr>
          <p:cNvSpPr/>
          <p:nvPr/>
        </p:nvSpPr>
        <p:spPr>
          <a:xfrm rot="5400000">
            <a:off x="2493677" y="3387143"/>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Шестиугольник 18">
            <a:extLst>
              <a:ext uri="{FF2B5EF4-FFF2-40B4-BE49-F238E27FC236}">
                <a16:creationId xmlns:a16="http://schemas.microsoft.com/office/drawing/2014/main" id="{E58F0F76-E89A-43A0-8FED-30ED94A87054}"/>
              </a:ext>
            </a:extLst>
          </p:cNvPr>
          <p:cNvSpPr/>
          <p:nvPr/>
        </p:nvSpPr>
        <p:spPr>
          <a:xfrm rot="5400000">
            <a:off x="2493677" y="1628836"/>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Шестиугольник 18">
            <a:extLst>
              <a:ext uri="{FF2B5EF4-FFF2-40B4-BE49-F238E27FC236}">
                <a16:creationId xmlns:a16="http://schemas.microsoft.com/office/drawing/2014/main" id="{3DC4D692-751F-4886-B7DB-09494F327E12}"/>
              </a:ext>
            </a:extLst>
          </p:cNvPr>
          <p:cNvSpPr/>
          <p:nvPr/>
        </p:nvSpPr>
        <p:spPr>
          <a:xfrm rot="5400000">
            <a:off x="2493677" y="5026834"/>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C913EADB-225B-4A8E-90FD-D3C604CD69D6}"/>
              </a:ext>
            </a:extLst>
          </p:cNvPr>
          <p:cNvSpPr txBox="1"/>
          <p:nvPr/>
        </p:nvSpPr>
        <p:spPr>
          <a:xfrm>
            <a:off x="2666380" y="1951790"/>
            <a:ext cx="1131921" cy="646331"/>
          </a:xfrm>
          <a:prstGeom prst="rect">
            <a:avLst/>
          </a:prstGeom>
          <a:noFill/>
        </p:spPr>
        <p:txBody>
          <a:bodyPr wrap="square" rtlCol="0">
            <a:spAutoFit/>
          </a:bodyPr>
          <a:lstStyle/>
          <a:p>
            <a:r>
              <a:rPr lang="zh-CN" altLang="en-US" sz="3600" dirty="0">
                <a:solidFill>
                  <a:schemeClr val="bg1"/>
                </a:solidFill>
              </a:rPr>
              <a:t>包含</a:t>
            </a:r>
          </a:p>
        </p:txBody>
      </p:sp>
      <p:sp>
        <p:nvSpPr>
          <p:cNvPr id="24" name="文本框 23">
            <a:extLst>
              <a:ext uri="{FF2B5EF4-FFF2-40B4-BE49-F238E27FC236}">
                <a16:creationId xmlns:a16="http://schemas.microsoft.com/office/drawing/2014/main" id="{725DDA10-A15B-488F-BFBB-A3969BAB2122}"/>
              </a:ext>
            </a:extLst>
          </p:cNvPr>
          <p:cNvSpPr txBox="1"/>
          <p:nvPr/>
        </p:nvSpPr>
        <p:spPr>
          <a:xfrm>
            <a:off x="2666379" y="3691311"/>
            <a:ext cx="1131921" cy="646331"/>
          </a:xfrm>
          <a:prstGeom prst="rect">
            <a:avLst/>
          </a:prstGeom>
          <a:noFill/>
        </p:spPr>
        <p:txBody>
          <a:bodyPr wrap="square" rtlCol="0">
            <a:spAutoFit/>
          </a:bodyPr>
          <a:lstStyle/>
          <a:p>
            <a:r>
              <a:rPr lang="zh-CN" altLang="en-US" sz="3600" dirty="0">
                <a:solidFill>
                  <a:schemeClr val="bg1"/>
                </a:solidFill>
              </a:rPr>
              <a:t>扩展</a:t>
            </a:r>
          </a:p>
        </p:txBody>
      </p:sp>
      <p:sp>
        <p:nvSpPr>
          <p:cNvPr id="25" name="文本框 24">
            <a:extLst>
              <a:ext uri="{FF2B5EF4-FFF2-40B4-BE49-F238E27FC236}">
                <a16:creationId xmlns:a16="http://schemas.microsoft.com/office/drawing/2014/main" id="{BCB23E9F-3FB5-47D2-8F8B-FFF99019B022}"/>
              </a:ext>
            </a:extLst>
          </p:cNvPr>
          <p:cNvSpPr txBox="1"/>
          <p:nvPr/>
        </p:nvSpPr>
        <p:spPr>
          <a:xfrm>
            <a:off x="2666378" y="5364571"/>
            <a:ext cx="1131921" cy="646331"/>
          </a:xfrm>
          <a:prstGeom prst="rect">
            <a:avLst/>
          </a:prstGeom>
          <a:noFill/>
        </p:spPr>
        <p:txBody>
          <a:bodyPr wrap="square" rtlCol="0">
            <a:spAutoFit/>
          </a:bodyPr>
          <a:lstStyle/>
          <a:p>
            <a:r>
              <a:rPr lang="zh-CN" altLang="en-US" sz="3600" dirty="0">
                <a:solidFill>
                  <a:schemeClr val="bg1"/>
                </a:solidFill>
              </a:rPr>
              <a:t>泛化</a:t>
            </a:r>
          </a:p>
        </p:txBody>
      </p:sp>
    </p:spTree>
    <p:extLst>
      <p:ext uri="{BB962C8B-B14F-4D97-AF65-F5344CB8AC3E}">
        <p14:creationId xmlns:p14="http://schemas.microsoft.com/office/powerpoint/2010/main" val="188218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1" grpId="0" animBg="1"/>
      <p:bldP spid="22" grpId="0" animBg="1"/>
      <p:bldP spid="23" grpId="0" animBg="1"/>
      <p:bldP spid="10"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5354351"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记录参与者和用例之间的关系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84D445A3-6A3E-4904-B160-72D308693FA7}"/>
              </a:ext>
            </a:extLst>
          </p:cNvPr>
          <p:cNvSpPr txBox="1"/>
          <p:nvPr/>
        </p:nvSpPr>
        <p:spPr>
          <a:xfrm>
            <a:off x="525709" y="2438400"/>
            <a:ext cx="2151725"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三个箭头的含义：</a:t>
            </a:r>
            <a:br>
              <a:rPr lang="zh-CN" altLang="en-US" dirty="0"/>
            </a:br>
            <a:r>
              <a:rPr lang="en-US" altLang="zh-CN" dirty="0"/>
              <a:t>Unidirection Association </a:t>
            </a:r>
            <a:r>
              <a:rPr lang="zh-CN" altLang="en-US" dirty="0"/>
              <a:t>单向关联</a:t>
            </a:r>
          </a:p>
          <a:p>
            <a:r>
              <a:rPr lang="en-US" altLang="zh-CN" dirty="0"/>
              <a:t>Dependency </a:t>
            </a:r>
            <a:r>
              <a:rPr lang="zh-CN" altLang="en-US" dirty="0"/>
              <a:t>依赖</a:t>
            </a:r>
            <a:endParaRPr lang="en-US" altLang="zh-CN" dirty="0"/>
          </a:p>
          <a:p>
            <a:r>
              <a:rPr lang="en-US" altLang="zh-CN" dirty="0"/>
              <a:t>Realize </a:t>
            </a:r>
            <a:r>
              <a:rPr lang="zh-CN" altLang="en-US" dirty="0"/>
              <a:t>实现</a:t>
            </a:r>
          </a:p>
          <a:p>
            <a:r>
              <a:rPr lang="en-US" altLang="zh-CN" dirty="0"/>
              <a:t>Generalization </a:t>
            </a:r>
            <a:r>
              <a:rPr lang="zh-CN" altLang="en-US" dirty="0"/>
              <a:t>泛化</a:t>
            </a:r>
          </a:p>
          <a:p>
            <a:r>
              <a:rPr lang="zh-CN" altLang="en-US" dirty="0"/>
              <a:t>（必须用于类之间或者用例之间，如图）</a:t>
            </a:r>
          </a:p>
        </p:txBody>
      </p:sp>
      <p:pic>
        <p:nvPicPr>
          <p:cNvPr id="10" name="图片 9">
            <a:extLst>
              <a:ext uri="{FF2B5EF4-FFF2-40B4-BE49-F238E27FC236}">
                <a16:creationId xmlns:a16="http://schemas.microsoft.com/office/drawing/2014/main" id="{CDF37C2F-E865-4B4E-846E-DB362344789D}"/>
              </a:ext>
            </a:extLst>
          </p:cNvPr>
          <p:cNvPicPr>
            <a:picLocks noChangeAspect="1"/>
          </p:cNvPicPr>
          <p:nvPr/>
        </p:nvPicPr>
        <p:blipFill>
          <a:blip r:embed="rId4"/>
          <a:stretch>
            <a:fillRect/>
          </a:stretch>
        </p:blipFill>
        <p:spPr>
          <a:xfrm>
            <a:off x="3735431" y="1874548"/>
            <a:ext cx="8170328" cy="4778651"/>
          </a:xfrm>
          <a:prstGeom prst="rect">
            <a:avLst/>
          </a:prstGeom>
        </p:spPr>
      </p:pic>
      <p:sp>
        <p:nvSpPr>
          <p:cNvPr id="11" name="文本框 10">
            <a:extLst>
              <a:ext uri="{FF2B5EF4-FFF2-40B4-BE49-F238E27FC236}">
                <a16:creationId xmlns:a16="http://schemas.microsoft.com/office/drawing/2014/main" id="{7FFEDA89-FD90-412E-92D1-6FFFB3B277B8}"/>
              </a:ext>
            </a:extLst>
          </p:cNvPr>
          <p:cNvSpPr txBox="1"/>
          <p:nvPr/>
        </p:nvSpPr>
        <p:spPr>
          <a:xfrm>
            <a:off x="5425510" y="3030266"/>
            <a:ext cx="318052" cy="369332"/>
          </a:xfrm>
          <a:prstGeom prst="rect">
            <a:avLst/>
          </a:prstGeom>
          <a:noFill/>
        </p:spPr>
        <p:txBody>
          <a:bodyPr wrap="square" rtlCol="0">
            <a:spAutoFit/>
          </a:bodyPr>
          <a:lstStyle/>
          <a:p>
            <a:r>
              <a:rPr lang="zh-CN" altLang="en-US" dirty="0"/>
              <a:t>①</a:t>
            </a:r>
          </a:p>
        </p:txBody>
      </p:sp>
      <p:sp>
        <p:nvSpPr>
          <p:cNvPr id="12" name="文本框 11">
            <a:extLst>
              <a:ext uri="{FF2B5EF4-FFF2-40B4-BE49-F238E27FC236}">
                <a16:creationId xmlns:a16="http://schemas.microsoft.com/office/drawing/2014/main" id="{73DF0567-9AA5-45FF-ACDB-59AEBEDE25A2}"/>
              </a:ext>
            </a:extLst>
          </p:cNvPr>
          <p:cNvSpPr txBox="1"/>
          <p:nvPr/>
        </p:nvSpPr>
        <p:spPr>
          <a:xfrm>
            <a:off x="5584536" y="3710609"/>
            <a:ext cx="318052" cy="369332"/>
          </a:xfrm>
          <a:prstGeom prst="rect">
            <a:avLst/>
          </a:prstGeom>
          <a:noFill/>
        </p:spPr>
        <p:txBody>
          <a:bodyPr wrap="square" rtlCol="0">
            <a:spAutoFit/>
          </a:bodyPr>
          <a:lstStyle/>
          <a:p>
            <a:r>
              <a:rPr lang="zh-CN" altLang="en-US" dirty="0"/>
              <a:t>②</a:t>
            </a:r>
          </a:p>
        </p:txBody>
      </p:sp>
      <p:sp>
        <p:nvSpPr>
          <p:cNvPr id="15" name="文本框 14">
            <a:extLst>
              <a:ext uri="{FF2B5EF4-FFF2-40B4-BE49-F238E27FC236}">
                <a16:creationId xmlns:a16="http://schemas.microsoft.com/office/drawing/2014/main" id="{7E594FEF-947B-4571-A149-6C42251D57D9}"/>
              </a:ext>
            </a:extLst>
          </p:cNvPr>
          <p:cNvSpPr txBox="1"/>
          <p:nvPr/>
        </p:nvSpPr>
        <p:spPr>
          <a:xfrm>
            <a:off x="4682893" y="4316017"/>
            <a:ext cx="318052" cy="369332"/>
          </a:xfrm>
          <a:prstGeom prst="rect">
            <a:avLst/>
          </a:prstGeom>
          <a:noFill/>
        </p:spPr>
        <p:txBody>
          <a:bodyPr wrap="square" rtlCol="0">
            <a:spAutoFit/>
          </a:bodyPr>
          <a:lstStyle/>
          <a:p>
            <a:r>
              <a:rPr lang="zh-CN" altLang="en-US" dirty="0"/>
              <a:t>④</a:t>
            </a:r>
          </a:p>
        </p:txBody>
      </p:sp>
      <p:sp>
        <p:nvSpPr>
          <p:cNvPr id="16" name="文本框 15">
            <a:extLst>
              <a:ext uri="{FF2B5EF4-FFF2-40B4-BE49-F238E27FC236}">
                <a16:creationId xmlns:a16="http://schemas.microsoft.com/office/drawing/2014/main" id="{990F7D13-AEB9-4EE7-9D20-B31F5F67630F}"/>
              </a:ext>
            </a:extLst>
          </p:cNvPr>
          <p:cNvSpPr txBox="1"/>
          <p:nvPr/>
        </p:nvSpPr>
        <p:spPr>
          <a:xfrm>
            <a:off x="8459762" y="3030266"/>
            <a:ext cx="318052" cy="369332"/>
          </a:xfrm>
          <a:prstGeom prst="rect">
            <a:avLst/>
          </a:prstGeom>
          <a:noFill/>
        </p:spPr>
        <p:txBody>
          <a:bodyPr wrap="square" rtlCol="0">
            <a:spAutoFit/>
          </a:bodyPr>
          <a:lstStyle/>
          <a:p>
            <a:r>
              <a:rPr lang="zh-CN" altLang="en-US" dirty="0"/>
              <a:t>③</a:t>
            </a:r>
          </a:p>
        </p:txBody>
      </p:sp>
    </p:spTree>
    <p:extLst>
      <p:ext uri="{BB962C8B-B14F-4D97-AF65-F5344CB8AC3E}">
        <p14:creationId xmlns:p14="http://schemas.microsoft.com/office/powerpoint/2010/main" val="10526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一个</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系统的用例图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6" name="图片 5">
            <a:extLst>
              <a:ext uri="{FF2B5EF4-FFF2-40B4-BE49-F238E27FC236}">
                <a16:creationId xmlns:a16="http://schemas.microsoft.com/office/drawing/2014/main" id="{70D129DA-2081-4942-B7BD-C78F45C8F7E5}"/>
              </a:ext>
            </a:extLst>
          </p:cNvPr>
          <p:cNvPicPr>
            <a:picLocks noChangeAspect="1"/>
          </p:cNvPicPr>
          <p:nvPr/>
        </p:nvPicPr>
        <p:blipFill>
          <a:blip r:embed="rId4"/>
          <a:stretch>
            <a:fillRect/>
          </a:stretch>
        </p:blipFill>
        <p:spPr>
          <a:xfrm>
            <a:off x="2556238" y="1406460"/>
            <a:ext cx="9424279" cy="4991468"/>
          </a:xfrm>
          <a:prstGeom prst="rect">
            <a:avLst/>
          </a:prstGeom>
        </p:spPr>
      </p:pic>
      <p:sp>
        <p:nvSpPr>
          <p:cNvPr id="7" name="文本框 6">
            <a:extLst>
              <a:ext uri="{FF2B5EF4-FFF2-40B4-BE49-F238E27FC236}">
                <a16:creationId xmlns:a16="http://schemas.microsoft.com/office/drawing/2014/main" id="{14AAE47A-B7B5-45E3-A12C-5D10497E0560}"/>
              </a:ext>
            </a:extLst>
          </p:cNvPr>
          <p:cNvSpPr txBox="1"/>
          <p:nvPr/>
        </p:nvSpPr>
        <p:spPr>
          <a:xfrm>
            <a:off x="247534" y="1501537"/>
            <a:ext cx="2133272" cy="5078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对于银行的客户来说</a:t>
            </a:r>
            <a:r>
              <a:rPr lang="en-US" altLang="zh-CN" dirty="0"/>
              <a:t>:</a:t>
            </a:r>
            <a:r>
              <a:rPr lang="zh-CN" altLang="en-US" dirty="0"/>
              <a:t>可以通过</a:t>
            </a:r>
            <a:r>
              <a:rPr lang="en-US" altLang="zh-CN" dirty="0"/>
              <a:t>ATM</a:t>
            </a:r>
            <a:r>
              <a:rPr lang="zh-CN" altLang="en-US" dirty="0"/>
              <a:t>机启动几个用例：存款、取款、查阅结余、付款、转帐和修改密码。</a:t>
            </a:r>
          </a:p>
          <a:p>
            <a:r>
              <a:rPr lang="zh-CN" altLang="en-US" dirty="0"/>
              <a:t>银行官员也可以启动修改密码这个用例。参与者可能是一个系统，这里信用系统就是一个参与者，因为它是在</a:t>
            </a:r>
            <a:r>
              <a:rPr lang="en-US" altLang="zh-CN" dirty="0"/>
              <a:t>ATM</a:t>
            </a:r>
            <a:r>
              <a:rPr lang="zh-CN" altLang="en-US" dirty="0"/>
              <a:t>系统之外的。箭头从用例到参与者表示用例产生一些参与者要使用的信息。</a:t>
            </a:r>
          </a:p>
          <a:p>
            <a:endParaRPr lang="zh-CN" altLang="en-US" dirty="0"/>
          </a:p>
        </p:txBody>
      </p:sp>
    </p:spTree>
    <p:extLst>
      <p:ext uri="{BB962C8B-B14F-4D97-AF65-F5344CB8AC3E}">
        <p14:creationId xmlns:p14="http://schemas.microsoft.com/office/powerpoint/2010/main" val="322152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创建活动图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71FCDE1-251D-4B47-970C-B1CC5E529DAF}"/>
              </a:ext>
            </a:extLst>
          </p:cNvPr>
          <p:cNvSpPr/>
          <p:nvPr/>
        </p:nvSpPr>
        <p:spPr>
          <a:xfrm>
            <a:off x="525709" y="1481951"/>
            <a:ext cx="2425149" cy="3615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活动图显示了从活动到活动的流。</a:t>
            </a:r>
          </a:p>
          <a:p>
            <a:r>
              <a:rPr lang="zh-CN" altLang="en-US" dirty="0"/>
              <a:t>活动图可以在分析系统业务时用来演示业务流，也可以在收集系统需求的时候显示一个用例中的事件流。活动图显示了系统中某个业务或者某个用例中，要经历哪些活动，这些活动按什么顺序发生。</a:t>
            </a:r>
          </a:p>
        </p:txBody>
      </p:sp>
      <p:sp>
        <p:nvSpPr>
          <p:cNvPr id="6" name="矩形 5">
            <a:extLst>
              <a:ext uri="{FF2B5EF4-FFF2-40B4-BE49-F238E27FC236}">
                <a16:creationId xmlns:a16="http://schemas.microsoft.com/office/drawing/2014/main" id="{56A3686D-843B-45E8-A52E-731076FCDB48}"/>
              </a:ext>
            </a:extLst>
          </p:cNvPr>
          <p:cNvSpPr/>
          <p:nvPr/>
        </p:nvSpPr>
        <p:spPr>
          <a:xfrm>
            <a:off x="3556019" y="1533940"/>
            <a:ext cx="5508467" cy="1421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arenBoth"/>
            </a:pPr>
            <a:r>
              <a:rPr lang="zh-CN" altLang="en-US" dirty="0"/>
              <a:t>用于分析系统业务：在浏览器中右击</a:t>
            </a:r>
            <a:r>
              <a:rPr lang="en-US" altLang="zh-CN" dirty="0"/>
              <a:t>Use Case</a:t>
            </a:r>
            <a:r>
              <a:rPr lang="zh-CN" altLang="en-US" dirty="0"/>
              <a:t>视图，选择</a:t>
            </a:r>
            <a:r>
              <a:rPr lang="en-US" altLang="zh-CN" dirty="0"/>
              <a:t>new→activity diagram</a:t>
            </a:r>
            <a:r>
              <a:rPr lang="zh-CN" altLang="en-US" dirty="0"/>
              <a:t>。</a:t>
            </a:r>
            <a:endParaRPr lang="en-US" altLang="zh-CN" dirty="0"/>
          </a:p>
          <a:p>
            <a:pPr algn="ctr"/>
            <a:r>
              <a:rPr lang="en-US" altLang="zh-CN" dirty="0"/>
              <a:t>(2) </a:t>
            </a:r>
            <a:r>
              <a:rPr lang="zh-CN" altLang="en-US" dirty="0"/>
              <a:t>用于显示用例中的事件流：在浏览器中选中某个用例，然后右击这个用例，选择</a:t>
            </a:r>
            <a:r>
              <a:rPr lang="en-US" altLang="zh-CN" dirty="0"/>
              <a:t>new→activity diagram</a:t>
            </a:r>
            <a:r>
              <a:rPr lang="zh-CN" altLang="en-US" dirty="0"/>
              <a:t>。</a:t>
            </a:r>
          </a:p>
        </p:txBody>
      </p:sp>
      <p:pic>
        <p:nvPicPr>
          <p:cNvPr id="7" name="图片 6">
            <a:extLst>
              <a:ext uri="{FF2B5EF4-FFF2-40B4-BE49-F238E27FC236}">
                <a16:creationId xmlns:a16="http://schemas.microsoft.com/office/drawing/2014/main" id="{6930A7BA-C9D8-47E8-86B9-0AD5ABD1FF0A}"/>
              </a:ext>
            </a:extLst>
          </p:cNvPr>
          <p:cNvPicPr>
            <a:picLocks noChangeAspect="1"/>
          </p:cNvPicPr>
          <p:nvPr/>
        </p:nvPicPr>
        <p:blipFill>
          <a:blip r:embed="rId4"/>
          <a:stretch>
            <a:fillRect/>
          </a:stretch>
        </p:blipFill>
        <p:spPr>
          <a:xfrm>
            <a:off x="3539578" y="3133508"/>
            <a:ext cx="3884260" cy="3438525"/>
          </a:xfrm>
          <a:prstGeom prst="rect">
            <a:avLst/>
          </a:prstGeom>
        </p:spPr>
      </p:pic>
      <p:pic>
        <p:nvPicPr>
          <p:cNvPr id="8" name="图片 7">
            <a:extLst>
              <a:ext uri="{FF2B5EF4-FFF2-40B4-BE49-F238E27FC236}">
                <a16:creationId xmlns:a16="http://schemas.microsoft.com/office/drawing/2014/main" id="{135CEE0C-9086-491B-98A2-E10B127C8974}"/>
              </a:ext>
            </a:extLst>
          </p:cNvPr>
          <p:cNvPicPr>
            <a:picLocks noChangeAspect="1"/>
          </p:cNvPicPr>
          <p:nvPr/>
        </p:nvPicPr>
        <p:blipFill>
          <a:blip r:embed="rId5"/>
          <a:stretch>
            <a:fillRect/>
          </a:stretch>
        </p:blipFill>
        <p:spPr>
          <a:xfrm>
            <a:off x="7664311" y="3136492"/>
            <a:ext cx="4384452" cy="3251056"/>
          </a:xfrm>
          <a:prstGeom prst="rect">
            <a:avLst/>
          </a:prstGeom>
        </p:spPr>
      </p:pic>
    </p:spTree>
    <p:extLst>
      <p:ext uri="{BB962C8B-B14F-4D97-AF65-F5344CB8AC3E}">
        <p14:creationId xmlns:p14="http://schemas.microsoft.com/office/powerpoint/2010/main" val="375025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26005" y="0"/>
            <a:ext cx="6611444" cy="6858000"/>
          </a:xfrm>
        </p:spPr>
      </p:pic>
      <p:sp>
        <p:nvSpPr>
          <p:cNvPr id="54" name="Прямоугольник 53"/>
          <p:cNvSpPr/>
          <p:nvPr/>
        </p:nvSpPr>
        <p:spPr>
          <a:xfrm>
            <a:off x="0" y="0"/>
            <a:ext cx="6663454" cy="6858000"/>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占位符 10"/>
          <p:cNvPicPr>
            <a:picLocks noGrp="1" noChangeAspect="1"/>
          </p:cNvPicPr>
          <p:nvPr>
            <p:ph type="pic" sz="quarter" idx="11"/>
          </p:nvPr>
        </p:nvPicPr>
        <p:blipFill>
          <a:blip r:embed="rId5" cstate="screen">
            <a:extLst>
              <a:ext uri="{BEBA8EAE-BF5A-486C-A8C5-ECC9F3942E4B}">
                <a14:imgProps xmlns:a14="http://schemas.microsoft.com/office/drawing/2010/main">
                  <a14:imgLayer r:embed="rId6">
                    <a14:imgEffect>
                      <a14:saturation sat="33000"/>
                    </a14:imgEffect>
                  </a14:imgLayer>
                </a14:imgProps>
              </a:ext>
            </a:extLst>
          </a:blip>
          <a:srcRect/>
          <a:stretch>
            <a:fillRect/>
          </a:stretch>
        </p:blipFill>
        <p:spPr>
          <a:xfrm>
            <a:off x="1836697" y="1924336"/>
            <a:ext cx="2797790" cy="2834912"/>
          </a:xfrm>
        </p:spPr>
      </p:pic>
      <p:sp>
        <p:nvSpPr>
          <p:cNvPr id="22" name="Овал 40">
            <a:extLst>
              <a:ext uri="{FF2B5EF4-FFF2-40B4-BE49-F238E27FC236}">
                <a16:creationId xmlns:a16="http://schemas.microsoft.com/office/drawing/2014/main" id="{7EE89917-9252-4556-8F19-5DBD9B7786D0}"/>
              </a:ext>
            </a:extLst>
          </p:cNvPr>
          <p:cNvSpPr/>
          <p:nvPr/>
        </p:nvSpPr>
        <p:spPr>
          <a:xfrm>
            <a:off x="6828544" y="1218281"/>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Прямоугольник 41">
            <a:extLst>
              <a:ext uri="{FF2B5EF4-FFF2-40B4-BE49-F238E27FC236}">
                <a16:creationId xmlns:a16="http://schemas.microsoft.com/office/drawing/2014/main" id="{4919D0EC-3551-45F4-A8C9-6EAAA1AC9589}"/>
              </a:ext>
            </a:extLst>
          </p:cNvPr>
          <p:cNvSpPr/>
          <p:nvPr/>
        </p:nvSpPr>
        <p:spPr>
          <a:xfrm>
            <a:off x="7312212" y="1824646"/>
            <a:ext cx="473719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3E031A04-C259-4696-8066-EC5B7378C0BB}"/>
              </a:ext>
            </a:extLst>
          </p:cNvPr>
          <p:cNvSpPr txBox="1"/>
          <p:nvPr/>
        </p:nvSpPr>
        <p:spPr>
          <a:xfrm>
            <a:off x="5788374" y="1036809"/>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02</a:t>
            </a:r>
          </a:p>
        </p:txBody>
      </p:sp>
      <p:sp>
        <p:nvSpPr>
          <p:cNvPr id="25" name="Овал 44">
            <a:extLst>
              <a:ext uri="{FF2B5EF4-FFF2-40B4-BE49-F238E27FC236}">
                <a16:creationId xmlns:a16="http://schemas.microsoft.com/office/drawing/2014/main" id="{C98D8C30-69C8-4C07-8C2D-4A8874AD5C35}"/>
              </a:ext>
            </a:extLst>
          </p:cNvPr>
          <p:cNvSpPr/>
          <p:nvPr/>
        </p:nvSpPr>
        <p:spPr>
          <a:xfrm>
            <a:off x="6823021" y="4836227"/>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Прямоугольник 45">
            <a:extLst>
              <a:ext uri="{FF2B5EF4-FFF2-40B4-BE49-F238E27FC236}">
                <a16:creationId xmlns:a16="http://schemas.microsoft.com/office/drawing/2014/main" id="{499AB99E-0B6A-4ED2-BA2D-01EF59598640}"/>
              </a:ext>
            </a:extLst>
          </p:cNvPr>
          <p:cNvSpPr/>
          <p:nvPr/>
        </p:nvSpPr>
        <p:spPr>
          <a:xfrm>
            <a:off x="7312211" y="2959518"/>
            <a:ext cx="4019050"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7" name="Текст 11">
            <a:extLst>
              <a:ext uri="{FF2B5EF4-FFF2-40B4-BE49-F238E27FC236}">
                <a16:creationId xmlns:a16="http://schemas.microsoft.com/office/drawing/2014/main" id="{EC092C64-47E8-4243-9812-56EA6E09A06D}"/>
              </a:ext>
            </a:extLst>
          </p:cNvPr>
          <p:cNvSpPr txBox="1"/>
          <p:nvPr/>
        </p:nvSpPr>
        <p:spPr>
          <a:xfrm>
            <a:off x="5788374" y="2206447"/>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03</a:t>
            </a:r>
          </a:p>
        </p:txBody>
      </p:sp>
      <p:sp>
        <p:nvSpPr>
          <p:cNvPr id="28" name="Заголовок 1">
            <a:extLst>
              <a:ext uri="{FF2B5EF4-FFF2-40B4-BE49-F238E27FC236}">
                <a16:creationId xmlns:a16="http://schemas.microsoft.com/office/drawing/2014/main" id="{9F2D8FED-FAC1-46C1-AB69-F09D41730CA8}"/>
              </a:ext>
            </a:extLst>
          </p:cNvPr>
          <p:cNvSpPr txBox="1"/>
          <p:nvPr/>
        </p:nvSpPr>
        <p:spPr>
          <a:xfrm>
            <a:off x="2536794" y="2993902"/>
            <a:ext cx="1589865" cy="6530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目录</a:t>
            </a:r>
            <a:endParaRPr lang="ru-RU"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9" name="Прямоугольник 36">
            <a:extLst>
              <a:ext uri="{FF2B5EF4-FFF2-40B4-BE49-F238E27FC236}">
                <a16:creationId xmlns:a16="http://schemas.microsoft.com/office/drawing/2014/main" id="{9AE45809-DE8C-4928-9A5D-0F5B4AA28A0B}"/>
              </a:ext>
            </a:extLst>
          </p:cNvPr>
          <p:cNvSpPr/>
          <p:nvPr/>
        </p:nvSpPr>
        <p:spPr>
          <a:xfrm>
            <a:off x="7312212" y="704322"/>
            <a:ext cx="330090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0" name="Текст 11">
            <a:extLst>
              <a:ext uri="{FF2B5EF4-FFF2-40B4-BE49-F238E27FC236}">
                <a16:creationId xmlns:a16="http://schemas.microsoft.com/office/drawing/2014/main" id="{094A8B95-07D7-4441-888D-84D28EF9C845}"/>
              </a:ext>
            </a:extLst>
          </p:cNvPr>
          <p:cNvSpPr txBox="1"/>
          <p:nvPr/>
        </p:nvSpPr>
        <p:spPr>
          <a:xfrm>
            <a:off x="5813088" y="0"/>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p:txBody>
      </p:sp>
      <p:sp>
        <p:nvSpPr>
          <p:cNvPr id="31" name="Овал 31">
            <a:extLst>
              <a:ext uri="{FF2B5EF4-FFF2-40B4-BE49-F238E27FC236}">
                <a16:creationId xmlns:a16="http://schemas.microsoft.com/office/drawing/2014/main" id="{C0D5938E-B0C2-4B13-A894-1F08C719E29E}"/>
              </a:ext>
            </a:extLst>
          </p:cNvPr>
          <p:cNvSpPr/>
          <p:nvPr/>
        </p:nvSpPr>
        <p:spPr>
          <a:xfrm>
            <a:off x="6861950" y="191072"/>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Текст 11">
            <a:extLst>
              <a:ext uri="{FF2B5EF4-FFF2-40B4-BE49-F238E27FC236}">
                <a16:creationId xmlns:a16="http://schemas.microsoft.com/office/drawing/2014/main" id="{826DDA91-20EE-43B4-AACD-7B1617900CEA}"/>
              </a:ext>
            </a:extLst>
          </p:cNvPr>
          <p:cNvSpPr txBox="1"/>
          <p:nvPr/>
        </p:nvSpPr>
        <p:spPr>
          <a:xfrm>
            <a:off x="5765646" y="4593675"/>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4" name="Овал 44">
            <a:extLst>
              <a:ext uri="{FF2B5EF4-FFF2-40B4-BE49-F238E27FC236}">
                <a16:creationId xmlns:a16="http://schemas.microsoft.com/office/drawing/2014/main" id="{04D47776-3DE7-4BD7-80FA-B5FA07824BA3}"/>
              </a:ext>
            </a:extLst>
          </p:cNvPr>
          <p:cNvSpPr/>
          <p:nvPr/>
        </p:nvSpPr>
        <p:spPr>
          <a:xfrm>
            <a:off x="6828544" y="2411039"/>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Прямоугольник 45">
            <a:extLst>
              <a:ext uri="{FF2B5EF4-FFF2-40B4-BE49-F238E27FC236}">
                <a16:creationId xmlns:a16="http://schemas.microsoft.com/office/drawing/2014/main" id="{35FF164A-A17F-430B-B3AE-E4B733F805F1}"/>
              </a:ext>
            </a:extLst>
          </p:cNvPr>
          <p:cNvSpPr/>
          <p:nvPr/>
        </p:nvSpPr>
        <p:spPr>
          <a:xfrm>
            <a:off x="7265720" y="5352620"/>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6" name="Овал 44">
            <a:extLst>
              <a:ext uri="{FF2B5EF4-FFF2-40B4-BE49-F238E27FC236}">
                <a16:creationId xmlns:a16="http://schemas.microsoft.com/office/drawing/2014/main" id="{26ECD48F-0521-4298-BDA4-45548C652A31}"/>
              </a:ext>
            </a:extLst>
          </p:cNvPr>
          <p:cNvSpPr/>
          <p:nvPr/>
        </p:nvSpPr>
        <p:spPr>
          <a:xfrm>
            <a:off x="6840226" y="5937506"/>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Текст 11">
            <a:extLst>
              <a:ext uri="{FF2B5EF4-FFF2-40B4-BE49-F238E27FC236}">
                <a16:creationId xmlns:a16="http://schemas.microsoft.com/office/drawing/2014/main" id="{73A12C40-53F1-49F4-B6DE-2E1DCAC10C61}"/>
              </a:ext>
            </a:extLst>
          </p:cNvPr>
          <p:cNvSpPr txBox="1"/>
          <p:nvPr/>
        </p:nvSpPr>
        <p:spPr>
          <a:xfrm>
            <a:off x="5782851" y="5694954"/>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6</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0" name="Прямоугольник 45">
            <a:extLst>
              <a:ext uri="{FF2B5EF4-FFF2-40B4-BE49-F238E27FC236}">
                <a16:creationId xmlns:a16="http://schemas.microsoft.com/office/drawing/2014/main" id="{6133A4DF-1140-4045-9EDE-50AC81A95707}"/>
              </a:ext>
            </a:extLst>
          </p:cNvPr>
          <p:cNvSpPr/>
          <p:nvPr/>
        </p:nvSpPr>
        <p:spPr>
          <a:xfrm>
            <a:off x="7282925" y="6453899"/>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4" name="Овал 44">
            <a:extLst>
              <a:ext uri="{FF2B5EF4-FFF2-40B4-BE49-F238E27FC236}">
                <a16:creationId xmlns:a16="http://schemas.microsoft.com/office/drawing/2014/main" id="{033D8661-3004-416F-9C59-14D5C78C85A4}"/>
              </a:ext>
            </a:extLst>
          </p:cNvPr>
          <p:cNvSpPr/>
          <p:nvPr/>
        </p:nvSpPr>
        <p:spPr>
          <a:xfrm>
            <a:off x="6823021" y="3676568"/>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Текст 11">
            <a:extLst>
              <a:ext uri="{FF2B5EF4-FFF2-40B4-BE49-F238E27FC236}">
                <a16:creationId xmlns:a16="http://schemas.microsoft.com/office/drawing/2014/main" id="{010907B3-3E1A-467F-B2DE-E1975802EEEA}"/>
              </a:ext>
            </a:extLst>
          </p:cNvPr>
          <p:cNvSpPr txBox="1"/>
          <p:nvPr/>
        </p:nvSpPr>
        <p:spPr>
          <a:xfrm>
            <a:off x="5765646" y="3434016"/>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04</a:t>
            </a:r>
          </a:p>
        </p:txBody>
      </p:sp>
      <p:sp>
        <p:nvSpPr>
          <p:cNvPr id="50" name="Прямоугольник 45">
            <a:extLst>
              <a:ext uri="{FF2B5EF4-FFF2-40B4-BE49-F238E27FC236}">
                <a16:creationId xmlns:a16="http://schemas.microsoft.com/office/drawing/2014/main" id="{AF77ED48-3E5F-4D4B-BDCF-9E781D583F83}"/>
              </a:ext>
            </a:extLst>
          </p:cNvPr>
          <p:cNvSpPr/>
          <p:nvPr/>
        </p:nvSpPr>
        <p:spPr>
          <a:xfrm>
            <a:off x="7265720" y="4192961"/>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3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28"/>
                                        </p:tgtEl>
                                        <p:attrNameLst>
                                          <p:attrName>ppt_y</p:attrName>
                                        </p:attrNameLst>
                                      </p:cBhvr>
                                      <p:tavLst>
                                        <p:tav tm="0">
                                          <p:val>
                                            <p:strVal val="#ppt_y"/>
                                          </p:val>
                                        </p:tav>
                                        <p:tav tm="100000">
                                          <p:val>
                                            <p:strVal val="#ppt_y"/>
                                          </p:val>
                                        </p:tav>
                                      </p:tavLst>
                                    </p:anim>
                                    <p:anim calcmode="lin" valueType="num">
                                      <p:cBhvr>
                                        <p:cTn id="14"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400" fill="hold"/>
                                        <p:tgtEl>
                                          <p:spTgt spid="31"/>
                                        </p:tgtEl>
                                        <p:attrNameLst>
                                          <p:attrName>ppt_x</p:attrName>
                                        </p:attrNameLst>
                                      </p:cBhvr>
                                      <p:tavLst>
                                        <p:tav tm="0">
                                          <p:val>
                                            <p:strVal val="0-#ppt_w/2"/>
                                          </p:val>
                                        </p:tav>
                                        <p:tav tm="100000">
                                          <p:val>
                                            <p:strVal val="#ppt_x"/>
                                          </p:val>
                                        </p:tav>
                                      </p:tavLst>
                                    </p:anim>
                                    <p:anim calcmode="lin" valueType="num">
                                      <p:cBhvr additive="base">
                                        <p:cTn id="22" dur="4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4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4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400" fill="hold"/>
                                        <p:tgtEl>
                                          <p:spTgt spid="22"/>
                                        </p:tgtEl>
                                        <p:attrNameLst>
                                          <p:attrName>ppt_x</p:attrName>
                                        </p:attrNameLst>
                                      </p:cBhvr>
                                      <p:tavLst>
                                        <p:tav tm="0">
                                          <p:val>
                                            <p:strVal val="0-#ppt_w/2"/>
                                          </p:val>
                                        </p:tav>
                                        <p:tav tm="100000">
                                          <p:val>
                                            <p:strVal val="#ppt_x"/>
                                          </p:val>
                                        </p:tav>
                                      </p:tavLst>
                                    </p:anim>
                                    <p:anim calcmode="lin" valueType="num">
                                      <p:cBhvr additive="base">
                                        <p:cTn id="38" dur="4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4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4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400" fill="hold"/>
                                        <p:tgtEl>
                                          <p:spTgt spid="34"/>
                                        </p:tgtEl>
                                        <p:attrNameLst>
                                          <p:attrName>ppt_x</p:attrName>
                                        </p:attrNameLst>
                                      </p:cBhvr>
                                      <p:tavLst>
                                        <p:tav tm="0">
                                          <p:val>
                                            <p:strVal val="0-#ppt_w/2"/>
                                          </p:val>
                                        </p:tav>
                                        <p:tav tm="100000">
                                          <p:val>
                                            <p:strVal val="#ppt_x"/>
                                          </p:val>
                                        </p:tav>
                                      </p:tavLst>
                                    </p:anim>
                                    <p:anim calcmode="lin" valueType="num">
                                      <p:cBhvr additive="base">
                                        <p:cTn id="54" dur="4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up)">
                                      <p:cBhvr>
                                        <p:cTn id="59" dur="4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4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400" fill="hold"/>
                                        <p:tgtEl>
                                          <p:spTgt spid="44"/>
                                        </p:tgtEl>
                                        <p:attrNameLst>
                                          <p:attrName>ppt_x</p:attrName>
                                        </p:attrNameLst>
                                      </p:cBhvr>
                                      <p:tavLst>
                                        <p:tav tm="0">
                                          <p:val>
                                            <p:strVal val="0-#ppt_w/2"/>
                                          </p:val>
                                        </p:tav>
                                        <p:tav tm="100000">
                                          <p:val>
                                            <p:strVal val="#ppt_x"/>
                                          </p:val>
                                        </p:tav>
                                      </p:tavLst>
                                    </p:anim>
                                    <p:anim calcmode="lin" valueType="num">
                                      <p:cBhvr additive="base">
                                        <p:cTn id="70" dur="4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up)">
                                      <p:cBhvr>
                                        <p:cTn id="75" dur="4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up)">
                                      <p:cBhvr>
                                        <p:cTn id="80" dur="4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400" fill="hold"/>
                                        <p:tgtEl>
                                          <p:spTgt spid="25"/>
                                        </p:tgtEl>
                                        <p:attrNameLst>
                                          <p:attrName>ppt_x</p:attrName>
                                        </p:attrNameLst>
                                      </p:cBhvr>
                                      <p:tavLst>
                                        <p:tav tm="0">
                                          <p:val>
                                            <p:strVal val="0-#ppt_w/2"/>
                                          </p:val>
                                        </p:tav>
                                        <p:tav tm="100000">
                                          <p:val>
                                            <p:strVal val="#ppt_x"/>
                                          </p:val>
                                        </p:tav>
                                      </p:tavLst>
                                    </p:anim>
                                    <p:anim calcmode="lin" valueType="num">
                                      <p:cBhvr additive="base">
                                        <p:cTn id="86" dur="4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up)">
                                      <p:cBhvr>
                                        <p:cTn id="91" dur="4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4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400" fill="hold"/>
                                        <p:tgtEl>
                                          <p:spTgt spid="36"/>
                                        </p:tgtEl>
                                        <p:attrNameLst>
                                          <p:attrName>ppt_x</p:attrName>
                                        </p:attrNameLst>
                                      </p:cBhvr>
                                      <p:tavLst>
                                        <p:tav tm="0">
                                          <p:val>
                                            <p:strVal val="0-#ppt_w/2"/>
                                          </p:val>
                                        </p:tav>
                                        <p:tav tm="100000">
                                          <p:val>
                                            <p:strVal val="#ppt_x"/>
                                          </p:val>
                                        </p:tav>
                                      </p:tavLst>
                                    </p:anim>
                                    <p:anim calcmode="lin" valueType="num">
                                      <p:cBhvr additive="base">
                                        <p:cTn id="102" dur="4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up)">
                                      <p:cBhvr>
                                        <p:cTn id="107" dur="4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up)">
                                      <p:cBhvr>
                                        <p:cTn id="112" dur="4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2" grpId="0" animBg="1"/>
      <p:bldP spid="23" grpId="0"/>
      <p:bldP spid="24" grpId="0"/>
      <p:bldP spid="25" grpId="0" animBg="1"/>
      <p:bldP spid="26" grpId="0"/>
      <p:bldP spid="27" grpId="0"/>
      <p:bldP spid="28" grpId="0"/>
      <p:bldP spid="29" grpId="0"/>
      <p:bldP spid="30" grpId="0"/>
      <p:bldP spid="31" grpId="0" animBg="1"/>
      <p:bldP spid="33" grpId="0"/>
      <p:bldP spid="34" grpId="0" animBg="1"/>
      <p:bldP spid="35" grpId="0"/>
      <p:bldP spid="36" grpId="0" animBg="1"/>
      <p:bldP spid="39" grpId="0"/>
      <p:bldP spid="40" grpId="0"/>
      <p:bldP spid="44" grpId="0" animBg="1"/>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增加泳道</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3CCA964-68C1-4083-B1F9-853AC4AC92EE}"/>
              </a:ext>
            </a:extLst>
          </p:cNvPr>
          <p:cNvSpPr/>
          <p:nvPr/>
        </p:nvSpPr>
        <p:spPr>
          <a:xfrm>
            <a:off x="545700" y="1914139"/>
            <a:ext cx="2796209" cy="4129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泳道是框图里的竖段，包含特定人员或组织要进行的所有活动。</a:t>
            </a:r>
            <a:endParaRPr lang="en-US" altLang="zh-CN" dirty="0"/>
          </a:p>
          <a:p>
            <a:endParaRPr lang="zh-CN" altLang="en-US" dirty="0"/>
          </a:p>
          <a:p>
            <a:r>
              <a:rPr lang="zh-CN" altLang="en-US" dirty="0"/>
              <a:t>可以把框图分为多个泳道（如图），每个泳道对应每个人员或组织。</a:t>
            </a:r>
            <a:br>
              <a:rPr lang="zh-CN" altLang="en-US" dirty="0"/>
            </a:br>
            <a:r>
              <a:rPr lang="zh-CN" altLang="en-US" dirty="0"/>
              <a:t>在工具栏选择</a:t>
            </a:r>
            <a:r>
              <a:rPr lang="en-US" altLang="zh-CN" dirty="0"/>
              <a:t>swimlane</a:t>
            </a:r>
            <a:r>
              <a:rPr lang="zh-CN" altLang="en-US" dirty="0"/>
              <a:t>按钮，然后单击框图增加泳道，最后用人员或组织给泳道命名。</a:t>
            </a:r>
            <a:endParaRPr lang="en-US" altLang="zh-CN" dirty="0"/>
          </a:p>
          <a:p>
            <a:endParaRPr lang="en-US" altLang="zh-CN" dirty="0"/>
          </a:p>
          <a:p>
            <a:r>
              <a:rPr lang="zh-CN" altLang="en-US" dirty="0"/>
              <a:t>注意</a:t>
            </a:r>
            <a:r>
              <a:rPr lang="en-US" altLang="zh-CN" dirty="0"/>
              <a:t>:</a:t>
            </a:r>
            <a:r>
              <a:rPr lang="zh-CN" altLang="en-US" dirty="0"/>
              <a:t>先创建一个活动图，才会有</a:t>
            </a:r>
            <a:r>
              <a:rPr lang="en-US" altLang="zh-CN" dirty="0"/>
              <a:t>swimlane</a:t>
            </a:r>
            <a:endParaRPr lang="zh-CN" altLang="en-US" dirty="0"/>
          </a:p>
        </p:txBody>
      </p:sp>
      <p:pic>
        <p:nvPicPr>
          <p:cNvPr id="6" name="图片 5">
            <a:extLst>
              <a:ext uri="{FF2B5EF4-FFF2-40B4-BE49-F238E27FC236}">
                <a16:creationId xmlns:a16="http://schemas.microsoft.com/office/drawing/2014/main" id="{2749D0BD-65E8-4313-90F9-0E933EF040EF}"/>
              </a:ext>
            </a:extLst>
          </p:cNvPr>
          <p:cNvPicPr>
            <a:picLocks noChangeAspect="1"/>
          </p:cNvPicPr>
          <p:nvPr/>
        </p:nvPicPr>
        <p:blipFill>
          <a:blip r:embed="rId4"/>
          <a:stretch>
            <a:fillRect/>
          </a:stretch>
        </p:blipFill>
        <p:spPr>
          <a:xfrm>
            <a:off x="3794844" y="1914139"/>
            <a:ext cx="8209796" cy="4274626"/>
          </a:xfrm>
          <a:prstGeom prst="rect">
            <a:avLst/>
          </a:prstGeom>
        </p:spPr>
      </p:pic>
    </p:spTree>
    <p:extLst>
      <p:ext uri="{BB962C8B-B14F-4D97-AF65-F5344CB8AC3E}">
        <p14:creationId xmlns:p14="http://schemas.microsoft.com/office/powerpoint/2010/main" val="32403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FB724B1E-D98C-4AAC-9960-E20732E13B74}"/>
              </a:ext>
            </a:extLst>
          </p:cNvPr>
          <p:cNvSpPr/>
          <p:nvPr/>
        </p:nvSpPr>
        <p:spPr>
          <a:xfrm>
            <a:off x="954157" y="1961321"/>
            <a:ext cx="3074504" cy="428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类图显示系统之中类和类之间的交互。</a:t>
            </a:r>
            <a:endParaRPr lang="en-US" altLang="zh-CN" dirty="0"/>
          </a:p>
          <a:p>
            <a:pPr algn="ctr"/>
            <a:endParaRPr lang="en-US" altLang="zh-CN" dirty="0"/>
          </a:p>
          <a:p>
            <a:r>
              <a:rPr lang="zh-CN" altLang="en-US" dirty="0"/>
              <a:t>在</a:t>
            </a:r>
            <a:r>
              <a:rPr lang="en-US" altLang="zh-CN" dirty="0"/>
              <a:t>Rational Rose</a:t>
            </a:r>
            <a:r>
              <a:rPr lang="zh-CN" altLang="en-US" dirty="0"/>
              <a:t>中可以通过几种途径来创建类。最简单的方法是利用模型的</a:t>
            </a:r>
            <a:r>
              <a:rPr lang="en-US" altLang="zh-CN" dirty="0"/>
              <a:t>Logic</a:t>
            </a:r>
            <a:r>
              <a:rPr lang="zh-CN" altLang="en-US" dirty="0"/>
              <a:t>视图中的类图标和绘图工具，在图中创建一个类。</a:t>
            </a:r>
            <a:endParaRPr lang="en-US" altLang="zh-CN" dirty="0"/>
          </a:p>
          <a:p>
            <a:r>
              <a:rPr lang="zh-CN" altLang="en-US" dirty="0"/>
              <a:t>或者，在浏览器中选择一个包并使用快捷菜单的</a:t>
            </a:r>
            <a:r>
              <a:rPr lang="en-US" altLang="zh-CN" dirty="0"/>
              <a:t>new→class</a:t>
            </a:r>
            <a:r>
              <a:rPr lang="zh-CN" altLang="en-US" dirty="0"/>
              <a:t>。一旦创建了一个类，就可以通过双击打开它的对话框并在</a:t>
            </a:r>
            <a:r>
              <a:rPr lang="en-US" altLang="zh-CN" dirty="0"/>
              <a:t>Documentation</a:t>
            </a:r>
            <a:r>
              <a:rPr lang="zh-CN" altLang="en-US" dirty="0"/>
              <a:t>字段中添加文本来对这个类进行说明。</a:t>
            </a:r>
          </a:p>
        </p:txBody>
      </p:sp>
      <p:pic>
        <p:nvPicPr>
          <p:cNvPr id="6" name="图片 5">
            <a:extLst>
              <a:ext uri="{FF2B5EF4-FFF2-40B4-BE49-F238E27FC236}">
                <a16:creationId xmlns:a16="http://schemas.microsoft.com/office/drawing/2014/main" id="{9E017DAE-3670-4ECA-BCF2-BE053B360009}"/>
              </a:ext>
            </a:extLst>
          </p:cNvPr>
          <p:cNvPicPr>
            <a:picLocks noChangeAspect="1"/>
          </p:cNvPicPr>
          <p:nvPr/>
        </p:nvPicPr>
        <p:blipFill>
          <a:blip r:embed="rId4"/>
          <a:stretch>
            <a:fillRect/>
          </a:stretch>
        </p:blipFill>
        <p:spPr>
          <a:xfrm>
            <a:off x="4644607" y="1961321"/>
            <a:ext cx="6593236" cy="3523215"/>
          </a:xfrm>
          <a:prstGeom prst="rect">
            <a:avLst/>
          </a:prstGeom>
        </p:spPr>
      </p:pic>
      <p:sp>
        <p:nvSpPr>
          <p:cNvPr id="10" name="矩形 9">
            <a:extLst>
              <a:ext uri="{FF2B5EF4-FFF2-40B4-BE49-F238E27FC236}">
                <a16:creationId xmlns:a16="http://schemas.microsoft.com/office/drawing/2014/main" id="{03EE627B-3ACF-45DF-9B77-3BEB8878E588}"/>
              </a:ext>
            </a:extLst>
          </p:cNvPr>
          <p:cNvSpPr/>
          <p:nvPr/>
        </p:nvSpPr>
        <p:spPr>
          <a:xfrm>
            <a:off x="8176591" y="3269974"/>
            <a:ext cx="2875722" cy="281609"/>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0508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创建方法</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new→Operation</a:t>
            </a:r>
            <a:br>
              <a:rPr lang="zh-CN" altLang="en-US" dirty="0"/>
            </a:br>
            <a:r>
              <a:rPr lang="en-US" altLang="zh-CN" dirty="0"/>
              <a:t>(3) </a:t>
            </a:r>
            <a:r>
              <a:rPr lang="zh-CN" altLang="en-US" dirty="0"/>
              <a:t>输入方法的名字，可在</a:t>
            </a:r>
            <a:r>
              <a:rPr lang="en-US" altLang="zh-CN" dirty="0"/>
              <a:t>Documentation</a:t>
            </a:r>
            <a:r>
              <a:rPr lang="zh-CN" altLang="en-US" dirty="0"/>
              <a:t>字段中为该方法输入描述其目的的简要说明。</a:t>
            </a:r>
          </a:p>
        </p:txBody>
      </p:sp>
      <p:pic>
        <p:nvPicPr>
          <p:cNvPr id="6" name="图片 5">
            <a:extLst>
              <a:ext uri="{FF2B5EF4-FFF2-40B4-BE49-F238E27FC236}">
                <a16:creationId xmlns:a16="http://schemas.microsoft.com/office/drawing/2014/main" id="{3CBF3403-8BB0-4976-BD73-1374E8C2F720}"/>
              </a:ext>
            </a:extLst>
          </p:cNvPr>
          <p:cNvPicPr>
            <a:picLocks noChangeAspect="1"/>
          </p:cNvPicPr>
          <p:nvPr/>
        </p:nvPicPr>
        <p:blipFill>
          <a:blip r:embed="rId4"/>
          <a:stretch>
            <a:fillRect/>
          </a:stretch>
        </p:blipFill>
        <p:spPr>
          <a:xfrm>
            <a:off x="3733923" y="1481122"/>
            <a:ext cx="7819867" cy="3631095"/>
          </a:xfrm>
          <a:prstGeom prst="rect">
            <a:avLst/>
          </a:prstGeom>
        </p:spPr>
      </p:pic>
      <p:sp>
        <p:nvSpPr>
          <p:cNvPr id="7" name="矩形 6">
            <a:extLst>
              <a:ext uri="{FF2B5EF4-FFF2-40B4-BE49-F238E27FC236}">
                <a16:creationId xmlns:a16="http://schemas.microsoft.com/office/drawing/2014/main" id="{13C85242-5313-4F8C-AF92-2A8FEF5B6E2D}"/>
              </a:ext>
            </a:extLst>
          </p:cNvPr>
          <p:cNvSpPr/>
          <p:nvPr/>
        </p:nvSpPr>
        <p:spPr>
          <a:xfrm>
            <a:off x="6713976" y="3137643"/>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751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创建属性</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new→Attribute</a:t>
            </a:r>
            <a:r>
              <a:rPr lang="zh-CN" altLang="en-US" dirty="0"/>
              <a:t>。</a:t>
            </a:r>
            <a:br>
              <a:rPr lang="zh-CN" altLang="en-US" dirty="0"/>
            </a:br>
            <a:r>
              <a:rPr lang="en-US" altLang="zh-CN" dirty="0"/>
              <a:t>(3) </a:t>
            </a:r>
            <a:r>
              <a:rPr lang="zh-CN" altLang="en-US" dirty="0"/>
              <a:t>输入属性的名字，可在</a:t>
            </a:r>
            <a:r>
              <a:rPr lang="en-US" altLang="zh-CN" dirty="0"/>
              <a:t>Documentation</a:t>
            </a:r>
            <a:r>
              <a:rPr lang="zh-CN" altLang="en-US" dirty="0"/>
              <a:t>字段中为该属性输入描述其目的的简要说明。</a:t>
            </a:r>
          </a:p>
        </p:txBody>
      </p:sp>
      <p:pic>
        <p:nvPicPr>
          <p:cNvPr id="11" name="图片 10">
            <a:extLst>
              <a:ext uri="{FF2B5EF4-FFF2-40B4-BE49-F238E27FC236}">
                <a16:creationId xmlns:a16="http://schemas.microsoft.com/office/drawing/2014/main" id="{70A59A65-521C-4319-9C84-AD3E91F9E078}"/>
              </a:ext>
            </a:extLst>
          </p:cNvPr>
          <p:cNvPicPr>
            <a:picLocks noChangeAspect="1"/>
          </p:cNvPicPr>
          <p:nvPr/>
        </p:nvPicPr>
        <p:blipFill>
          <a:blip r:embed="rId4"/>
          <a:stretch>
            <a:fillRect/>
          </a:stretch>
        </p:blipFill>
        <p:spPr>
          <a:xfrm>
            <a:off x="3733923" y="1443261"/>
            <a:ext cx="7819867" cy="3631095"/>
          </a:xfrm>
          <a:prstGeom prst="rect">
            <a:avLst/>
          </a:prstGeom>
        </p:spPr>
      </p:pic>
      <p:sp>
        <p:nvSpPr>
          <p:cNvPr id="12" name="矩形 11">
            <a:extLst>
              <a:ext uri="{FF2B5EF4-FFF2-40B4-BE49-F238E27FC236}">
                <a16:creationId xmlns:a16="http://schemas.microsoft.com/office/drawing/2014/main" id="{500518BF-C7E0-4A17-B5EA-B380431D9816}"/>
              </a:ext>
            </a:extLst>
          </p:cNvPr>
          <p:cNvSpPr/>
          <p:nvPr/>
        </p:nvSpPr>
        <p:spPr>
          <a:xfrm>
            <a:off x="6713976" y="3099782"/>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0466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5" y="2266123"/>
            <a:ext cx="1819064" cy="2160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右击浏览器内的</a:t>
            </a:r>
            <a:r>
              <a:rPr lang="en-US" altLang="zh-CN" dirty="0"/>
              <a:t>Logical</a:t>
            </a:r>
            <a:r>
              <a:rPr lang="zh-CN" altLang="en-US" dirty="0"/>
              <a:t>视图，选择</a:t>
            </a:r>
            <a:r>
              <a:rPr lang="en-US" altLang="zh-CN" dirty="0"/>
              <a:t>new→class diagram</a:t>
            </a:r>
            <a:r>
              <a:rPr lang="zh-CN" altLang="en-US" dirty="0"/>
              <a:t>。把浏览器内的类拉到类图中即可。</a:t>
            </a:r>
          </a:p>
        </p:txBody>
      </p:sp>
      <p:pic>
        <p:nvPicPr>
          <p:cNvPr id="6" name="图片 5">
            <a:extLst>
              <a:ext uri="{FF2B5EF4-FFF2-40B4-BE49-F238E27FC236}">
                <a16:creationId xmlns:a16="http://schemas.microsoft.com/office/drawing/2014/main" id="{D2776A30-B82B-4A6E-8439-913AD928D12E}"/>
              </a:ext>
            </a:extLst>
          </p:cNvPr>
          <p:cNvPicPr>
            <a:picLocks noChangeAspect="1"/>
          </p:cNvPicPr>
          <p:nvPr/>
        </p:nvPicPr>
        <p:blipFill>
          <a:blip r:embed="rId4"/>
          <a:stretch>
            <a:fillRect/>
          </a:stretch>
        </p:blipFill>
        <p:spPr>
          <a:xfrm>
            <a:off x="3939414" y="1636866"/>
            <a:ext cx="7323072" cy="4300108"/>
          </a:xfrm>
          <a:prstGeom prst="rect">
            <a:avLst/>
          </a:prstGeom>
        </p:spPr>
      </p:pic>
    </p:spTree>
    <p:extLst>
      <p:ext uri="{BB962C8B-B14F-4D97-AF65-F5344CB8AC3E}">
        <p14:creationId xmlns:p14="http://schemas.microsoft.com/office/powerpoint/2010/main" val="319708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68722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525709" y="2179409"/>
            <a:ext cx="4333459" cy="3018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类之间的关系：继承、关联、聚合、依赖</a:t>
            </a:r>
            <a:endParaRPr lang="en-US" altLang="zh-CN" dirty="0"/>
          </a:p>
          <a:p>
            <a:pPr algn="ctr"/>
            <a:endParaRPr lang="en-US" altLang="zh-CN" dirty="0"/>
          </a:p>
          <a:p>
            <a:pPr marL="342900" indent="-342900">
              <a:buFont typeface="+mj-lt"/>
              <a:buAutoNum type="arabicPeriod"/>
            </a:pPr>
            <a:r>
              <a:rPr lang="zh-CN" altLang="en-US" dirty="0"/>
              <a:t>类之间的关系在工具栏中显示。</a:t>
            </a:r>
            <a:endParaRPr lang="en-US" altLang="zh-CN" dirty="0"/>
          </a:p>
          <a:p>
            <a:pPr marL="342900" indent="-342900">
              <a:buFont typeface="+mj-lt"/>
              <a:buAutoNum type="arabicPeriod"/>
            </a:pPr>
            <a:r>
              <a:rPr lang="zh-CN" altLang="en-US" dirty="0"/>
              <a:t>对于关联关系来说，双击关联关系，就可以在弹出的对话框中对关联的名称和角色进行编辑</a:t>
            </a:r>
            <a:endParaRPr lang="en-US" altLang="zh-CN" dirty="0"/>
          </a:p>
          <a:p>
            <a:pPr marL="342900" indent="-342900">
              <a:buFont typeface="+mj-lt"/>
              <a:buAutoNum type="arabicPeriod"/>
            </a:pPr>
            <a:r>
              <a:rPr lang="zh-CN" altLang="en-US" dirty="0"/>
              <a:t>编辑关联关系的多重性：右单击所要编辑的关联的一端，从弹出的菜单中选择</a:t>
            </a:r>
            <a:r>
              <a:rPr lang="en-US" altLang="zh-CN" dirty="0"/>
              <a:t>Multiplicity</a:t>
            </a:r>
            <a:r>
              <a:rPr lang="zh-CN" altLang="en-US" dirty="0"/>
              <a:t>，然后选择所要的基数</a:t>
            </a:r>
          </a:p>
        </p:txBody>
      </p:sp>
      <p:pic>
        <p:nvPicPr>
          <p:cNvPr id="6" name="图片 5">
            <a:extLst>
              <a:ext uri="{FF2B5EF4-FFF2-40B4-BE49-F238E27FC236}">
                <a16:creationId xmlns:a16="http://schemas.microsoft.com/office/drawing/2014/main" id="{6C75160E-10E0-4FCA-A5F6-B48267E0CF9A}"/>
              </a:ext>
            </a:extLst>
          </p:cNvPr>
          <p:cNvPicPr>
            <a:picLocks noChangeAspect="1"/>
          </p:cNvPicPr>
          <p:nvPr/>
        </p:nvPicPr>
        <p:blipFill>
          <a:blip r:embed="rId4"/>
          <a:stretch>
            <a:fillRect/>
          </a:stretch>
        </p:blipFill>
        <p:spPr>
          <a:xfrm>
            <a:off x="5219160" y="2082300"/>
            <a:ext cx="6447131" cy="3115477"/>
          </a:xfrm>
          <a:prstGeom prst="rect">
            <a:avLst/>
          </a:prstGeom>
        </p:spPr>
      </p:pic>
      <p:sp>
        <p:nvSpPr>
          <p:cNvPr id="7" name="矩形 6">
            <a:extLst>
              <a:ext uri="{FF2B5EF4-FFF2-40B4-BE49-F238E27FC236}">
                <a16:creationId xmlns:a16="http://schemas.microsoft.com/office/drawing/2014/main" id="{5AF6BB7E-BBE2-4BE9-AB2F-3D49F51CD121}"/>
              </a:ext>
            </a:extLst>
          </p:cNvPr>
          <p:cNvSpPr/>
          <p:nvPr/>
        </p:nvSpPr>
        <p:spPr>
          <a:xfrm>
            <a:off x="7142922" y="3429000"/>
            <a:ext cx="3048000" cy="573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94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矩形 7">
            <a:extLst>
              <a:ext uri="{FF2B5EF4-FFF2-40B4-BE49-F238E27FC236}">
                <a16:creationId xmlns:a16="http://schemas.microsoft.com/office/drawing/2014/main" id="{2CAC0549-28F6-4278-981B-44127E74F8C5}"/>
              </a:ext>
            </a:extLst>
          </p:cNvPr>
          <p:cNvSpPr/>
          <p:nvPr/>
        </p:nvSpPr>
        <p:spPr>
          <a:xfrm>
            <a:off x="602032" y="2368826"/>
            <a:ext cx="3909392" cy="212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件图显示模型的物理视图，也显示系统中的软件构件及其相互关系。模型中的每个类映射到源代码构件。一旦创建构件，就加进构件图中，然后画出构件之间的相关性。构件间的相关性包括编译相关性和运行相关性。</a:t>
            </a:r>
          </a:p>
        </p:txBody>
      </p:sp>
      <p:sp>
        <p:nvSpPr>
          <p:cNvPr id="11" name="矩形 10">
            <a:extLst>
              <a:ext uri="{FF2B5EF4-FFF2-40B4-BE49-F238E27FC236}">
                <a16:creationId xmlns:a16="http://schemas.microsoft.com/office/drawing/2014/main" id="{B18A6A30-E473-4CA1-9930-DF8B827658B5}"/>
              </a:ext>
            </a:extLst>
          </p:cNvPr>
          <p:cNvSpPr/>
          <p:nvPr/>
        </p:nvSpPr>
        <p:spPr>
          <a:xfrm>
            <a:off x="5219355" y="2368826"/>
            <a:ext cx="5673931" cy="1119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创建构件图</a:t>
            </a:r>
            <a:r>
              <a:rPr lang="en-US" altLang="zh-CN" dirty="0"/>
              <a:t>(</a:t>
            </a:r>
            <a:r>
              <a:rPr lang="zh-CN" altLang="en-US" dirty="0"/>
              <a:t>图</a:t>
            </a:r>
            <a:r>
              <a:rPr lang="en-US" altLang="zh-CN" dirty="0"/>
              <a:t>2-6-1)</a:t>
            </a:r>
            <a:br>
              <a:rPr lang="en-US" altLang="zh-CN" dirty="0"/>
            </a:br>
            <a:r>
              <a:rPr lang="en-US" altLang="zh-CN" dirty="0"/>
              <a:t>(1) </a:t>
            </a:r>
            <a:r>
              <a:rPr lang="zh-CN" altLang="en-US" dirty="0"/>
              <a:t>右单击浏览器中的</a:t>
            </a:r>
            <a:r>
              <a:rPr lang="en-US" altLang="zh-CN" dirty="0"/>
              <a:t>Component </a:t>
            </a:r>
            <a:r>
              <a:rPr lang="zh-CN" altLang="en-US" dirty="0"/>
              <a:t>视图。</a:t>
            </a:r>
            <a:br>
              <a:rPr lang="zh-CN" altLang="en-US" dirty="0"/>
            </a:br>
            <a:r>
              <a:rPr lang="en-US" altLang="zh-CN" dirty="0"/>
              <a:t>(2) </a:t>
            </a:r>
            <a:r>
              <a:rPr lang="zh-CN" altLang="en-US" dirty="0"/>
              <a:t>选择</a:t>
            </a:r>
            <a:r>
              <a:rPr lang="en-US" altLang="zh-CN" dirty="0" err="1"/>
              <a:t>New→Component</a:t>
            </a:r>
            <a:r>
              <a:rPr lang="en-US" altLang="zh-CN" dirty="0"/>
              <a:t> Diagram</a:t>
            </a:r>
            <a:r>
              <a:rPr lang="zh-CN" altLang="en-US" dirty="0"/>
              <a:t>，并命名新的框图。</a:t>
            </a:r>
          </a:p>
        </p:txBody>
      </p:sp>
      <p:pic>
        <p:nvPicPr>
          <p:cNvPr id="15" name="图片 14">
            <a:extLst>
              <a:ext uri="{FF2B5EF4-FFF2-40B4-BE49-F238E27FC236}">
                <a16:creationId xmlns:a16="http://schemas.microsoft.com/office/drawing/2014/main" id="{FF7927EC-EA1C-493D-B3EC-DAE0A63039D6}"/>
              </a:ext>
            </a:extLst>
          </p:cNvPr>
          <p:cNvPicPr>
            <a:picLocks noChangeAspect="1"/>
          </p:cNvPicPr>
          <p:nvPr/>
        </p:nvPicPr>
        <p:blipFill rotWithShape="1">
          <a:blip r:embed="rId4"/>
          <a:srcRect t="46085" r="58440" b="23759"/>
          <a:stretch/>
        </p:blipFill>
        <p:spPr>
          <a:xfrm>
            <a:off x="5219355" y="3949014"/>
            <a:ext cx="6122043" cy="2497525"/>
          </a:xfrm>
          <a:prstGeom prst="rect">
            <a:avLst/>
          </a:prstGeom>
        </p:spPr>
      </p:pic>
    </p:spTree>
    <p:extLst>
      <p:ext uri="{BB962C8B-B14F-4D97-AF65-F5344CB8AC3E}">
        <p14:creationId xmlns:p14="http://schemas.microsoft.com/office/powerpoint/2010/main" val="415860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把构件加入框图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E7863754-B958-4644-B4AB-46074A36712D}"/>
              </a:ext>
            </a:extLst>
          </p:cNvPr>
          <p:cNvSpPr/>
          <p:nvPr/>
        </p:nvSpPr>
        <p:spPr>
          <a:xfrm>
            <a:off x="525709" y="2043533"/>
            <a:ext cx="4757531" cy="1351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a:t>
            </a:r>
            <a:r>
              <a:rPr lang="en-US" altLang="zh-CN" dirty="0"/>
              <a:t>Component</a:t>
            </a:r>
            <a:r>
              <a:rPr lang="zh-CN" altLang="en-US" dirty="0"/>
              <a:t>工具栏按钮，单击框图增加构件，并命名构件。</a:t>
            </a:r>
            <a:br>
              <a:rPr lang="zh-CN" altLang="en-US" dirty="0"/>
            </a:br>
            <a:r>
              <a:rPr lang="en-US" altLang="zh-CN" dirty="0"/>
              <a:t>(2) </a:t>
            </a:r>
            <a:r>
              <a:rPr lang="zh-CN" altLang="en-US" dirty="0"/>
              <a:t>右单击构件，选择</a:t>
            </a:r>
            <a:r>
              <a:rPr lang="en-US" altLang="zh-CN" dirty="0"/>
              <a:t>Open Specification</a:t>
            </a:r>
            <a:r>
              <a:rPr lang="zh-CN" altLang="en-US" dirty="0"/>
              <a:t>，在“</a:t>
            </a:r>
            <a:r>
              <a:rPr lang="en-US" altLang="zh-CN" dirty="0"/>
              <a:t>stereotype”</a:t>
            </a:r>
            <a:r>
              <a:rPr lang="zh-CN" altLang="en-US" dirty="0"/>
              <a:t>中设置构件版型。</a:t>
            </a:r>
          </a:p>
        </p:txBody>
      </p:sp>
      <p:pic>
        <p:nvPicPr>
          <p:cNvPr id="6" name="图片 5">
            <a:extLst>
              <a:ext uri="{FF2B5EF4-FFF2-40B4-BE49-F238E27FC236}">
                <a16:creationId xmlns:a16="http://schemas.microsoft.com/office/drawing/2014/main" id="{22965D4D-AB94-49A8-8E59-4239179FF141}"/>
              </a:ext>
            </a:extLst>
          </p:cNvPr>
          <p:cNvPicPr>
            <a:picLocks noChangeAspect="1"/>
          </p:cNvPicPr>
          <p:nvPr/>
        </p:nvPicPr>
        <p:blipFill>
          <a:blip r:embed="rId4"/>
          <a:stretch>
            <a:fillRect/>
          </a:stretch>
        </p:blipFill>
        <p:spPr>
          <a:xfrm>
            <a:off x="5435405" y="904467"/>
            <a:ext cx="6606858" cy="5493461"/>
          </a:xfrm>
          <a:prstGeom prst="rect">
            <a:avLst/>
          </a:prstGeom>
        </p:spPr>
      </p:pic>
    </p:spTree>
    <p:extLst>
      <p:ext uri="{BB962C8B-B14F-4D97-AF65-F5344CB8AC3E}">
        <p14:creationId xmlns:p14="http://schemas.microsoft.com/office/powerpoint/2010/main" val="8878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8.2 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系统客户的构件图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B61F4DEA-8D65-4DE4-BDE3-8C9A30E5D1E1}"/>
              </a:ext>
            </a:extLst>
          </p:cNvPr>
          <p:cNvSpPr/>
          <p:nvPr/>
        </p:nvSpPr>
        <p:spPr>
          <a:xfrm>
            <a:off x="649356" y="1993829"/>
            <a:ext cx="3657600" cy="4065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例如我们用</a:t>
            </a:r>
            <a:r>
              <a:rPr lang="en-US" altLang="zh-CN" dirty="0"/>
              <a:t>C++</a:t>
            </a:r>
            <a:r>
              <a:rPr lang="zh-CN" altLang="en-US" dirty="0"/>
              <a:t>建立系统，每个类有自己的头文件和体文件，因此图中每个类映射自己的构件，例如</a:t>
            </a:r>
            <a:r>
              <a:rPr lang="en-US" altLang="zh-CN" dirty="0"/>
              <a:t>ATM</a:t>
            </a:r>
            <a:r>
              <a:rPr lang="zh-CN" altLang="en-US" dirty="0"/>
              <a:t>屏幕类映射两个</a:t>
            </a:r>
            <a:r>
              <a:rPr lang="en-US" altLang="zh-CN" dirty="0"/>
              <a:t>ATM</a:t>
            </a:r>
            <a:r>
              <a:rPr lang="zh-CN" altLang="en-US" dirty="0"/>
              <a:t>屏幕构件。这两个</a:t>
            </a:r>
            <a:r>
              <a:rPr lang="en-US" altLang="zh-CN" dirty="0"/>
              <a:t>ATM</a:t>
            </a:r>
            <a:r>
              <a:rPr lang="zh-CN" altLang="en-US" dirty="0"/>
              <a:t>屏幕构件表示</a:t>
            </a:r>
            <a:r>
              <a:rPr lang="en-US" altLang="zh-CN" dirty="0"/>
              <a:t>ATM</a:t>
            </a:r>
            <a:r>
              <a:rPr lang="zh-CN" altLang="en-US" dirty="0"/>
              <a:t>屏幕类的头和体。阴影构件称为包体，表示</a:t>
            </a:r>
            <a:r>
              <a:rPr lang="en-US" altLang="zh-CN" dirty="0"/>
              <a:t>C++</a:t>
            </a:r>
            <a:r>
              <a:rPr lang="zh-CN" altLang="en-US" dirty="0"/>
              <a:t>中</a:t>
            </a:r>
            <a:r>
              <a:rPr lang="en-US" altLang="zh-CN" dirty="0"/>
              <a:t>ATM</a:t>
            </a:r>
            <a:r>
              <a:rPr lang="zh-CN" altLang="en-US" dirty="0"/>
              <a:t>屏幕类的体文件</a:t>
            </a:r>
            <a:r>
              <a:rPr lang="en-US" altLang="zh-CN" dirty="0"/>
              <a:t>(.</a:t>
            </a:r>
            <a:r>
              <a:rPr lang="en-US" altLang="zh-CN" dirty="0" err="1"/>
              <a:t>cpp</a:t>
            </a:r>
            <a:r>
              <a:rPr lang="en-US" altLang="zh-CN" dirty="0"/>
              <a:t>)</a:t>
            </a:r>
            <a:r>
              <a:rPr lang="zh-CN" altLang="en-US" dirty="0"/>
              <a:t>，构件版型是</a:t>
            </a:r>
            <a:r>
              <a:rPr lang="en-US" altLang="zh-CN" dirty="0"/>
              <a:t>package body</a:t>
            </a:r>
            <a:r>
              <a:rPr lang="zh-CN" altLang="en-US" dirty="0"/>
              <a:t>。无阴影的构件称为包规范，这个包规范表示</a:t>
            </a:r>
            <a:r>
              <a:rPr lang="en-US" altLang="zh-CN" dirty="0"/>
              <a:t>C++</a:t>
            </a:r>
            <a:r>
              <a:rPr lang="zh-CN" altLang="en-US" dirty="0"/>
              <a:t>类的头文件</a:t>
            </a:r>
            <a:r>
              <a:rPr lang="en-US" altLang="zh-CN" dirty="0"/>
              <a:t>(.H)</a:t>
            </a:r>
            <a:r>
              <a:rPr lang="zh-CN" altLang="en-US" dirty="0"/>
              <a:t>，构件版型是</a:t>
            </a:r>
            <a:r>
              <a:rPr lang="en-US" altLang="zh-CN" dirty="0"/>
              <a:t>package specification</a:t>
            </a:r>
            <a:r>
              <a:rPr lang="zh-CN" altLang="en-US" dirty="0"/>
              <a:t>。构件</a:t>
            </a:r>
            <a:r>
              <a:rPr lang="en-US" altLang="zh-CN" dirty="0"/>
              <a:t>ATM.exe</a:t>
            </a:r>
            <a:r>
              <a:rPr lang="zh-CN" altLang="en-US" dirty="0"/>
              <a:t>是个任务规范，表示处理线程，是一个可执行程序。</a:t>
            </a:r>
          </a:p>
        </p:txBody>
      </p:sp>
      <p:pic>
        <p:nvPicPr>
          <p:cNvPr id="6" name="图片 5">
            <a:extLst>
              <a:ext uri="{FF2B5EF4-FFF2-40B4-BE49-F238E27FC236}">
                <a16:creationId xmlns:a16="http://schemas.microsoft.com/office/drawing/2014/main" id="{47B082A4-700E-48CF-BF46-D2BECBB658CF}"/>
              </a:ext>
            </a:extLst>
          </p:cNvPr>
          <p:cNvPicPr>
            <a:picLocks noChangeAspect="1"/>
          </p:cNvPicPr>
          <p:nvPr/>
        </p:nvPicPr>
        <p:blipFill rotWithShape="1">
          <a:blip r:embed="rId4"/>
          <a:srcRect r="21947"/>
          <a:stretch/>
        </p:blipFill>
        <p:spPr>
          <a:xfrm>
            <a:off x="4410466" y="1229331"/>
            <a:ext cx="7609256" cy="5326366"/>
          </a:xfrm>
          <a:prstGeom prst="rect">
            <a:avLst/>
          </a:prstGeom>
        </p:spPr>
      </p:pic>
    </p:spTree>
    <p:extLst>
      <p:ext uri="{BB962C8B-B14F-4D97-AF65-F5344CB8AC3E}">
        <p14:creationId xmlns:p14="http://schemas.microsoft.com/office/powerpoint/2010/main" val="5105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4</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285521" y="3761656"/>
            <a:ext cx="1620957" cy="321370"/>
          </a:xfrm>
          <a:prstGeom prst="rect">
            <a:avLst/>
          </a:prstGeom>
          <a:noFill/>
        </p:spPr>
        <p:txBody>
          <a:bodyPr wrap="none" rtlCol="0">
            <a:spAutoFit/>
          </a:bodyPr>
          <a:lstStyle/>
          <a:p>
            <a:pPr algn="ct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42438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1</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420701" y="3801537"/>
            <a:ext cx="3350597" cy="321370"/>
          </a:xfrm>
          <a:prstGeom prst="rect">
            <a:avLst/>
          </a:prstGeom>
          <a:noFill/>
        </p:spPr>
        <p:txBody>
          <a:bodyPr wrap="square" rtlCol="0">
            <a:spAutoFit/>
          </a:bodyPr>
          <a:lstStyle/>
          <a:p>
            <a:pPr algn="ct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106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0" y="1670736"/>
            <a:ext cx="3718679" cy="104595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1.Rational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的用途</a:t>
            </a:r>
            <a:endPar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buFont typeface="Arial" panose="020B0604020202020204" pitchFamily="34" charset="0"/>
              <a:buNone/>
            </a:pP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r>
              <a:rPr lang="zh-CN" alt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任意三点</a:t>
            </a: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341632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对业务进行建模</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建立对象模型</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对数据库进行建模，并可以在对象模型和数据模型之间进行正、逆向工程，相互同步</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建立构件模型</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生成目标语言的框架代码</a:t>
            </a:r>
          </a:p>
          <a:p>
            <a:endParaRPr lang="en-US" altLang="zh-CN" sz="2400" b="1" dirty="0">
              <a:solidFill>
                <a:srgbClr val="FF0000"/>
              </a:solidFill>
            </a:endParaRPr>
          </a:p>
          <a:p>
            <a:endParaRPr lang="zh-CN" altLang="en-US" sz="2400" b="1" dirty="0">
              <a:solidFill>
                <a:srgbClr val="FF0000"/>
              </a:solidFill>
            </a:endParaRPr>
          </a:p>
        </p:txBody>
      </p:sp>
    </p:spTree>
    <p:extLst>
      <p:ext uri="{BB962C8B-B14F-4D97-AF65-F5344CB8AC3E}">
        <p14:creationId xmlns:p14="http://schemas.microsoft.com/office/powerpoint/2010/main" val="906816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4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4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p:bldP spid="20" grpId="0"/>
      <p:bldP spid="22"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2.Rational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主界面的五大组成部分</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工具栏</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浏览器</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文档窗口</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框图窗口</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日志</a:t>
            </a:r>
          </a:p>
        </p:txBody>
      </p:sp>
    </p:spTree>
    <p:extLst>
      <p:ext uri="{BB962C8B-B14F-4D97-AF65-F5344CB8AC3E}">
        <p14:creationId xmlns:p14="http://schemas.microsoft.com/office/powerpoint/2010/main" val="1942676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3.USE CASE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的作用</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zh-CN" altLang="en-US" sz="2400" b="1" dirty="0">
                <a:solidFill>
                  <a:srgbClr val="FF0000"/>
                </a:solidFill>
              </a:rPr>
              <a:t>主要的作用有三个：</a:t>
            </a:r>
            <a:endParaRPr lang="en-US" altLang="zh-CN" sz="2400" b="1" dirty="0">
              <a:solidFill>
                <a:srgbClr val="FF0000"/>
              </a:solidFill>
            </a:endParaRPr>
          </a:p>
          <a:p>
            <a:r>
              <a:rPr lang="en-US" altLang="zh-CN" sz="2400" b="1" dirty="0">
                <a:solidFill>
                  <a:srgbClr val="FF0000"/>
                </a:solidFill>
              </a:rPr>
              <a:t>1.</a:t>
            </a:r>
            <a:r>
              <a:rPr lang="zh-CN" altLang="en-US" sz="2400" b="1" dirty="0">
                <a:solidFill>
                  <a:srgbClr val="FF0000"/>
                </a:solidFill>
              </a:rPr>
              <a:t>获取需求</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指导测试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在整个过程中的其它工作流起到指导作用</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4.</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用例之间的关系</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200329"/>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包含</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扩展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泛化</a:t>
            </a:r>
          </a:p>
        </p:txBody>
      </p:sp>
    </p:spTree>
    <p:extLst>
      <p:ext uri="{BB962C8B-B14F-4D97-AF65-F5344CB8AC3E}">
        <p14:creationId xmlns:p14="http://schemas.microsoft.com/office/powerpoint/2010/main" val="65843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能建立几种视图，分别是？</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56966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用例视图</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逻辑视图</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构件视图</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部署视图</a:t>
            </a:r>
          </a:p>
        </p:txBody>
      </p:sp>
    </p:spTree>
    <p:extLst>
      <p:ext uri="{BB962C8B-B14F-4D97-AF65-F5344CB8AC3E}">
        <p14:creationId xmlns:p14="http://schemas.microsoft.com/office/powerpoint/2010/main" val="3524749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EEE9DB45-D8A8-4AF3-9F6B-2516DDCE41E0}"/>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11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2"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5</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095682" y="3681569"/>
            <a:ext cx="1620957" cy="321370"/>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9661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1"/>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0" y="-11113"/>
            <a:ext cx="7455584" cy="6888163"/>
          </a:xfrm>
        </p:spPr>
      </p:pic>
      <p:sp>
        <p:nvSpPr>
          <p:cNvPr id="15" name="Прямоугольник 14"/>
          <p:cNvSpPr/>
          <p:nvPr/>
        </p:nvSpPr>
        <p:spPr>
          <a:xfrm>
            <a:off x="3766" y="2756693"/>
            <a:ext cx="1341312" cy="13525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Заголовок 1"/>
          <p:cNvSpPr txBox="1"/>
          <p:nvPr/>
        </p:nvSpPr>
        <p:spPr>
          <a:xfrm>
            <a:off x="-1766359" y="3223418"/>
            <a:ext cx="4881562" cy="4714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ru-RU"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8" name="Заголовок 1"/>
          <p:cNvSpPr txBox="1"/>
          <p:nvPr/>
        </p:nvSpPr>
        <p:spPr>
          <a:xfrm>
            <a:off x="6096000" y="328914"/>
            <a:ext cx="5629367" cy="12480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01</a:t>
            </a: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百度文库：</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sz="1800"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5"/>
              </a:rPr>
              <a:t>https://wenku.baidu.com/view/8ee621196bec0975f565e234.html</a:t>
            </a:r>
            <a:endParaRPr lang="en-US" sz="18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endParaRPr 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p:txBody>
      </p:sp>
      <p:sp>
        <p:nvSpPr>
          <p:cNvPr id="9" name="Заголовок 1">
            <a:extLst>
              <a:ext uri="{FF2B5EF4-FFF2-40B4-BE49-F238E27FC236}">
                <a16:creationId xmlns:a16="http://schemas.microsoft.com/office/drawing/2014/main" id="{9D6A8A33-ECD1-4074-BE80-5AAD80B9C7D4}"/>
              </a:ext>
            </a:extLst>
          </p:cNvPr>
          <p:cNvSpPr txBox="1"/>
          <p:nvPr/>
        </p:nvSpPr>
        <p:spPr>
          <a:xfrm>
            <a:off x="6573375" y="2049438"/>
            <a:ext cx="5006848"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02</a:t>
            </a: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CSDN</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6"/>
              </a:rPr>
              <a:t>https://blog.csdn.net/gz153016/article/details/49641847</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p>
        </p:txBody>
      </p:sp>
      <p:sp>
        <p:nvSpPr>
          <p:cNvPr id="7" name="Заголовок 1">
            <a:extLst>
              <a:ext uri="{FF2B5EF4-FFF2-40B4-BE49-F238E27FC236}">
                <a16:creationId xmlns:a16="http://schemas.microsoft.com/office/drawing/2014/main" id="{05442651-A1C4-4A46-A192-43AA6BAB4CAE}"/>
              </a:ext>
            </a:extLst>
          </p:cNvPr>
          <p:cNvSpPr txBox="1"/>
          <p:nvPr/>
        </p:nvSpPr>
        <p:spPr>
          <a:xfrm>
            <a:off x="7094296" y="3763697"/>
            <a:ext cx="4584016"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03</a:t>
            </a: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百度百科：</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介绍</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7"/>
              </a:rPr>
              <a:t>https://baike.baidu.com/item/rational%20rose/11019648</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p>
        </p:txBody>
      </p:sp>
      <p:sp>
        <p:nvSpPr>
          <p:cNvPr id="10" name="Заголовок 1">
            <a:extLst>
              <a:ext uri="{FF2B5EF4-FFF2-40B4-BE49-F238E27FC236}">
                <a16:creationId xmlns:a16="http://schemas.microsoft.com/office/drawing/2014/main" id="{671D40F0-180B-4CBD-8DA8-6F3F2B20A35A}"/>
              </a:ext>
            </a:extLst>
          </p:cNvPr>
          <p:cNvSpPr txBox="1"/>
          <p:nvPr/>
        </p:nvSpPr>
        <p:spPr>
          <a:xfrm>
            <a:off x="7607984" y="5477956"/>
            <a:ext cx="4584016"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04</a:t>
            </a: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UML2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基础、建模与设计教程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清华大学出版社 作者：杨弘平</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国际书码号：</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ISBN 978-7-115-29666-3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出版时间：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2013.1</a:t>
            </a: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4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4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4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8" grpId="0"/>
      <p:bldP spid="9" grpId="0"/>
      <p:bldP spid="7"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6</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670083" y="3801537"/>
            <a:ext cx="3350597" cy="321370"/>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34071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Заголовок 1"/>
          <p:cNvSpPr txBox="1"/>
          <p:nvPr/>
        </p:nvSpPr>
        <p:spPr>
          <a:xfrm>
            <a:off x="2032605" y="953200"/>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小组分工及打分</a:t>
            </a:r>
            <a:endParaRPr lang="ru-RU"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5" name="Прямоугольник 4"/>
          <p:cNvSpPr/>
          <p:nvPr/>
        </p:nvSpPr>
        <p:spPr>
          <a:xfrm>
            <a:off x="543404"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6" name="Прямоугольник 5"/>
          <p:cNvSpPr/>
          <p:nvPr/>
        </p:nvSpPr>
        <p:spPr>
          <a:xfrm>
            <a:off x="2910330" y="2572578"/>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7" name="Прямоугольник 6"/>
          <p:cNvSpPr/>
          <p:nvPr/>
        </p:nvSpPr>
        <p:spPr>
          <a:xfrm>
            <a:off x="524348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8" name="Текст 11"/>
          <p:cNvSpPr txBox="1"/>
          <p:nvPr/>
        </p:nvSpPr>
        <p:spPr>
          <a:xfrm>
            <a:off x="816588" y="2703443"/>
            <a:ext cx="1383805" cy="15602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彭慧铭</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概述翻转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会议记录</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9" name="Текст 11"/>
          <p:cNvSpPr txBox="1"/>
          <p:nvPr/>
        </p:nvSpPr>
        <p:spPr>
          <a:xfrm>
            <a:off x="980154" y="4850164"/>
            <a:ext cx="103067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8.1</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2" name="Прямая соединительная линия 11"/>
          <p:cNvCxnSpPr>
            <a:cxnSpLocks/>
          </p:cNvCxnSpPr>
          <p:nvPr/>
        </p:nvCxnSpPr>
        <p:spPr>
          <a:xfrm>
            <a:off x="543403" y="4625164"/>
            <a:ext cx="193017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Текст 11"/>
          <p:cNvSpPr txBox="1"/>
          <p:nvPr/>
        </p:nvSpPr>
        <p:spPr>
          <a:xfrm>
            <a:off x="3162951" y="2703444"/>
            <a:ext cx="1365161" cy="15350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李逸欢</a:t>
            </a:r>
            <a:endParaRPr lang="en-US" altLang="zh-CN"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4" name="Текст 11"/>
          <p:cNvSpPr txBox="1"/>
          <p:nvPr/>
        </p:nvSpPr>
        <p:spPr>
          <a:xfrm>
            <a:off x="3162950"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8.3</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sp>
        <p:nvSpPr>
          <p:cNvPr id="16" name="Текст 11"/>
          <p:cNvSpPr txBox="1"/>
          <p:nvPr/>
        </p:nvSpPr>
        <p:spPr>
          <a:xfrm>
            <a:off x="5512992" y="2703443"/>
            <a:ext cx="1365161" cy="155331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李梦雷</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7" name="Текст 11"/>
          <p:cNvSpPr txBox="1"/>
          <p:nvPr/>
        </p:nvSpPr>
        <p:spPr>
          <a:xfrm>
            <a:off x="551299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8.4</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9" name="Прямая соединительная линия 18"/>
          <p:cNvCxnSpPr>
            <a:cxnSpLocks/>
          </p:cNvCxnSpPr>
          <p:nvPr/>
        </p:nvCxnSpPr>
        <p:spPr>
          <a:xfrm>
            <a:off x="2910330" y="4625992"/>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a:cxnSpLocks/>
          </p:cNvCxnSpPr>
          <p:nvPr/>
        </p:nvCxnSpPr>
        <p:spPr>
          <a:xfrm>
            <a:off x="524348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2" name="Прямоугольник 5">
            <a:extLst>
              <a:ext uri="{FF2B5EF4-FFF2-40B4-BE49-F238E27FC236}">
                <a16:creationId xmlns:a16="http://schemas.microsoft.com/office/drawing/2014/main" id="{B859B305-948F-43B9-AE7C-E857EC1E5B53}"/>
              </a:ext>
            </a:extLst>
          </p:cNvPr>
          <p:cNvSpPr/>
          <p:nvPr/>
        </p:nvSpPr>
        <p:spPr>
          <a:xfrm>
            <a:off x="7537231" y="2571750"/>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Текст 11">
            <a:extLst>
              <a:ext uri="{FF2B5EF4-FFF2-40B4-BE49-F238E27FC236}">
                <a16:creationId xmlns:a16="http://schemas.microsoft.com/office/drawing/2014/main" id="{5EFF270B-3188-4DD9-BD30-3794EB28565F}"/>
              </a:ext>
            </a:extLst>
          </p:cNvPr>
          <p:cNvSpPr txBox="1"/>
          <p:nvPr/>
        </p:nvSpPr>
        <p:spPr>
          <a:xfrm>
            <a:off x="7806735" y="2703443"/>
            <a:ext cx="1365161" cy="1502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胡锦波</a:t>
            </a:r>
            <a:endParaRPr 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编写项目章程文档</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DBE8FD80-E01D-43C3-A6BA-EF247DA398B2}"/>
              </a:ext>
            </a:extLst>
          </p:cNvPr>
          <p:cNvSpPr txBox="1"/>
          <p:nvPr/>
        </p:nvSpPr>
        <p:spPr>
          <a:xfrm>
            <a:off x="7806736"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8.5</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25" name="Прямая соединительная линия 18">
            <a:extLst>
              <a:ext uri="{FF2B5EF4-FFF2-40B4-BE49-F238E27FC236}">
                <a16:creationId xmlns:a16="http://schemas.microsoft.com/office/drawing/2014/main" id="{F36380C6-3982-4103-BD7E-0F499D5E769B}"/>
              </a:ext>
            </a:extLst>
          </p:cNvPr>
          <p:cNvCxnSpPr>
            <a:cxnSpLocks/>
          </p:cNvCxnSpPr>
          <p:nvPr/>
        </p:nvCxnSpPr>
        <p:spPr>
          <a:xfrm>
            <a:off x="7537231" y="4625164"/>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Прямоугольник 6">
            <a:extLst>
              <a:ext uri="{FF2B5EF4-FFF2-40B4-BE49-F238E27FC236}">
                <a16:creationId xmlns:a16="http://schemas.microsoft.com/office/drawing/2014/main" id="{9292E969-44F7-4377-9141-84D020EBCC44}"/>
              </a:ext>
            </a:extLst>
          </p:cNvPr>
          <p:cNvSpPr/>
          <p:nvPr/>
        </p:nvSpPr>
        <p:spPr>
          <a:xfrm>
            <a:off x="973532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Текст 11">
            <a:extLst>
              <a:ext uri="{FF2B5EF4-FFF2-40B4-BE49-F238E27FC236}">
                <a16:creationId xmlns:a16="http://schemas.microsoft.com/office/drawing/2014/main" id="{712C4140-2985-4A51-B2DA-C1F46FB088BB}"/>
              </a:ext>
            </a:extLst>
          </p:cNvPr>
          <p:cNvSpPr txBox="1"/>
          <p:nvPr/>
        </p:nvSpPr>
        <p:spPr>
          <a:xfrm>
            <a:off x="10004832" y="2703443"/>
            <a:ext cx="1365161" cy="15199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林鑫</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更新</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GitHub</a:t>
            </a:r>
            <a:r>
              <a:rPr lang="en-US" sz="16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endParaRPr lang="en-US" sz="16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9" name="Текст 11">
            <a:extLst>
              <a:ext uri="{FF2B5EF4-FFF2-40B4-BE49-F238E27FC236}">
                <a16:creationId xmlns:a16="http://schemas.microsoft.com/office/drawing/2014/main" id="{AF560F69-9A3F-4385-BAB0-E45005F462AF}"/>
              </a:ext>
            </a:extLst>
          </p:cNvPr>
          <p:cNvSpPr txBox="1"/>
          <p:nvPr/>
        </p:nvSpPr>
        <p:spPr>
          <a:xfrm>
            <a:off x="1000483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8.2</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30" name="Прямая соединительная линия 19">
            <a:extLst>
              <a:ext uri="{FF2B5EF4-FFF2-40B4-BE49-F238E27FC236}">
                <a16:creationId xmlns:a16="http://schemas.microsoft.com/office/drawing/2014/main" id="{F7A3E4A1-2671-408B-91E0-D787C9C55CFF}"/>
              </a:ext>
            </a:extLst>
          </p:cNvPr>
          <p:cNvCxnSpPr>
            <a:cxnSpLocks/>
          </p:cNvCxnSpPr>
          <p:nvPr/>
        </p:nvCxnSpPr>
        <p:spPr>
          <a:xfrm>
            <a:off x="973532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ppt_x"/>
                                          </p:val>
                                        </p:tav>
                                        <p:tav tm="100000">
                                          <p:val>
                                            <p:strVal val="#ppt_x"/>
                                          </p:val>
                                        </p:tav>
                                      </p:tavLst>
                                    </p:anim>
                                    <p:anim calcmode="lin" valueType="num">
                                      <p:cBhvr additive="base">
                                        <p:cTn id="75" dur="500" fill="hold"/>
                                        <p:tgtEl>
                                          <p:spTgt spid="2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ppt_x"/>
                                          </p:val>
                                        </p:tav>
                                        <p:tav tm="100000">
                                          <p:val>
                                            <p:strVal val="#ppt_x"/>
                                          </p:val>
                                        </p:tav>
                                      </p:tavLst>
                                    </p:anim>
                                    <p:anim calcmode="lin" valueType="num">
                                      <p:cBhvr additive="base">
                                        <p:cTn id="9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3" grpId="0"/>
      <p:bldP spid="14" grpId="0"/>
      <p:bldP spid="16" grpId="0"/>
      <p:bldP spid="17" grpId="0"/>
      <p:bldP spid="22" grpId="0" animBg="1"/>
      <p:bldP spid="23" grpId="0"/>
      <p:bldP spid="24" grpId="0"/>
      <p:bldP spid="27" grpId="0" animBg="1"/>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screen"/>
          <a:srcRect/>
          <a:stretch>
            <a:fillRect/>
          </a:stretch>
        </p:blipFill>
        <p:spPr/>
      </p:pic>
      <p:sp>
        <p:nvSpPr>
          <p:cNvPr id="4" name="Прямоугольник 3"/>
          <p:cNvSpPr/>
          <p:nvPr/>
        </p:nvSpPr>
        <p:spPr>
          <a:xfrm>
            <a:off x="-1" y="0"/>
            <a:ext cx="12191999" cy="6857999"/>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5" name="Заголовок 1"/>
          <p:cNvSpPr txBox="1"/>
          <p:nvPr/>
        </p:nvSpPr>
        <p:spPr>
          <a:xfrm>
            <a:off x="3216341" y="3259228"/>
            <a:ext cx="5759319" cy="65714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THANK YOU</a:t>
            </a:r>
            <a:endParaRPr lang="en-US" sz="4800" b="1"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5"/>
                                        </p:tgtEl>
                                        <p:attrNameLst>
                                          <p:attrName>ppt_y</p:attrName>
                                        </p:attrNameLst>
                                      </p:cBhvr>
                                      <p:tavLst>
                                        <p:tav tm="0">
                                          <p:val>
                                            <p:strVal val="#ppt_y"/>
                                          </p:val>
                                        </p:tav>
                                        <p:tav tm="100000">
                                          <p:val>
                                            <p:strVal val="#ppt_y"/>
                                          </p:val>
                                        </p:tav>
                                      </p:tavLst>
                                    </p:anim>
                                    <p:anim calcmode="lin" valueType="num">
                                      <p:cBhvr>
                                        <p:cTn id="14"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3350597" cy="321370"/>
          </a:xfrm>
          <a:prstGeom prst="rect">
            <a:avLst/>
          </a:prstGeom>
          <a:noFill/>
        </p:spPr>
        <p:txBody>
          <a:bodyPr wrap="square" rtlCol="0">
            <a:spAutoFit/>
          </a:bodyPr>
          <a:lstStyle/>
          <a:p>
            <a:pPr algn="ctr">
              <a:lnSpc>
                <a:spcPts val="1500"/>
              </a:lnSpc>
            </a:pPr>
            <a:r>
              <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4" y="2584147"/>
            <a:ext cx="5265492" cy="3600986"/>
          </a:xfrm>
          <a:prstGeom prst="rect">
            <a:avLst/>
          </a:prstGeom>
          <a:noFill/>
        </p:spPr>
        <p:txBody>
          <a:bodyPr wrap="square" rtlCol="0">
            <a:spAutoFit/>
          </a:bodyPr>
          <a:lstStyle/>
          <a:p>
            <a:r>
              <a:rPr lang="zh-CN" altLang="en-US" sz="2800" b="1" dirty="0">
                <a:latin typeface="Axure Handwriting" panose="020B0402020200020204" pitchFamily="34" charset="0"/>
              </a:rPr>
              <a:t>Rational Rose是Rational公司出品的一种面向对象的统一建模语言的可视化建模工具。用于可视化建模和公司级水平软件应用的组件构造。</a:t>
            </a:r>
            <a:endParaRPr lang="en-US" altLang="zh-CN" sz="2800" b="1" dirty="0">
              <a:latin typeface="Axure Handwriting" panose="020B0402020200020204" pitchFamily="34" charset="0"/>
            </a:endParaRPr>
          </a:p>
          <a:p>
            <a:endParaRPr lang="en-US" altLang="zh-CN" sz="2800" b="1" dirty="0">
              <a:latin typeface="Axure Handwriting" panose="020B0402020200020204" pitchFamily="34" charset="0"/>
            </a:endParaRPr>
          </a:p>
          <a:p>
            <a:r>
              <a:rPr lang="zh-CN" altLang="en-US" sz="2000" b="1" dirty="0">
                <a:latin typeface="Adobe Gothic Std B" panose="020B0800000000000000" pitchFamily="34" charset="-128"/>
              </a:rPr>
              <a:t>（</a:t>
            </a:r>
            <a:r>
              <a:rPr lang="zh-CN" altLang="en-US" sz="2000" dirty="0">
                <a:latin typeface="Adobe Gothic Std B" panose="020B0800000000000000" pitchFamily="34" charset="-128"/>
              </a:rPr>
              <a:t>现在比较少的公司在使用已</a:t>
            </a:r>
            <a:r>
              <a:rPr lang="en-US" altLang="zh-CN" sz="2000" dirty="0">
                <a:latin typeface="Adobe Gothic Std B" panose="020B0800000000000000" pitchFamily="34" charset="-128"/>
                <a:ea typeface="Adobe Gothic Std B" panose="020B0800000000000000" pitchFamily="34" charset="-128"/>
              </a:rPr>
              <a:t>Rose</a:t>
            </a:r>
            <a:r>
              <a:rPr lang="zh-CN" altLang="en-US" sz="2000" dirty="0">
                <a:latin typeface="Adobe Gothic Std B" panose="020B0800000000000000" pitchFamily="34" charset="-128"/>
              </a:rPr>
              <a:t>。</a:t>
            </a:r>
            <a:r>
              <a:rPr lang="en-US" altLang="zh-CN" sz="2000" dirty="0">
                <a:latin typeface="Adobe Gothic Std B" panose="020B0800000000000000" pitchFamily="34" charset="-128"/>
                <a:ea typeface="Adobe Gothic Std B" panose="020B0800000000000000" pitchFamily="34" charset="-128"/>
              </a:rPr>
              <a:t>IBM</a:t>
            </a:r>
            <a:r>
              <a:rPr lang="zh-CN" altLang="en-US" sz="2000" dirty="0">
                <a:latin typeface="Adobe Gothic Std B" panose="020B0800000000000000" pitchFamily="34" charset="-128"/>
              </a:rPr>
              <a:t>推出了</a:t>
            </a:r>
            <a:r>
              <a:rPr lang="en-US" altLang="zh-CN" sz="2000" dirty="0">
                <a:latin typeface="Adobe Gothic Std B" panose="020B0800000000000000" pitchFamily="34" charset="-128"/>
                <a:ea typeface="Adobe Gothic Std B" panose="020B0800000000000000" pitchFamily="34" charset="-128"/>
              </a:rPr>
              <a:t>Rational Software Architect</a:t>
            </a:r>
            <a:r>
              <a:rPr lang="zh-CN" altLang="en-US" sz="2000" dirty="0">
                <a:latin typeface="Adobe Gothic Std B" panose="020B0800000000000000" pitchFamily="34" charset="-128"/>
              </a:rPr>
              <a:t>来替代</a:t>
            </a:r>
            <a:r>
              <a:rPr lang="en-US" altLang="zh-CN" sz="2000" dirty="0">
                <a:latin typeface="Adobe Gothic Std B" panose="020B0800000000000000" pitchFamily="34" charset="-128"/>
                <a:ea typeface="Adobe Gothic Std B" panose="020B0800000000000000" pitchFamily="34" charset="-128"/>
              </a:rPr>
              <a:t>Rational Rose</a:t>
            </a:r>
            <a:r>
              <a:rPr lang="zh-CN" altLang="en-US" sz="2000" dirty="0">
                <a:latin typeface="Adobe Gothic Std B" panose="020B0800000000000000" pitchFamily="34" charset="-128"/>
              </a:rPr>
              <a:t>。</a:t>
            </a:r>
            <a:r>
              <a:rPr lang="zh-CN" altLang="en-US" sz="2000" b="1" dirty="0">
                <a:latin typeface="Adobe Gothic Std B" panose="020B0800000000000000" pitchFamily="34" charset="-128"/>
              </a:rPr>
              <a:t>）</a:t>
            </a:r>
          </a:p>
        </p:txBody>
      </p:sp>
      <p:sp>
        <p:nvSpPr>
          <p:cNvPr id="14" name="TextBox 10">
            <a:extLst>
              <a:ext uri="{FF2B5EF4-FFF2-40B4-BE49-F238E27FC236}">
                <a16:creationId xmlns:a16="http://schemas.microsoft.com/office/drawing/2014/main" id="{62A56411-DC45-4B43-B3BB-036F939A9119}"/>
              </a:ext>
            </a:extLst>
          </p:cNvPr>
          <p:cNvSpPr txBox="1"/>
          <p:nvPr/>
        </p:nvSpPr>
        <p:spPr>
          <a:xfrm>
            <a:off x="5958840" y="2584147"/>
            <a:ext cx="5989320" cy="4154984"/>
          </a:xfrm>
          <a:prstGeom prst="rect">
            <a:avLst/>
          </a:prstGeom>
          <a:noFill/>
        </p:spPr>
        <p:txBody>
          <a:bodyPr wrap="square" rtlCol="0">
            <a:spAutoFit/>
          </a:bodyPr>
          <a:lstStyle/>
          <a:p>
            <a:r>
              <a:rPr lang="zh-CN" altLang="en-US" sz="2400" b="1" dirty="0">
                <a:latin typeface="Axure Handwriting" panose="020B0402020200020204" pitchFamily="34" charset="0"/>
              </a:rPr>
              <a:t>Rational Rose 是一个完全的、具有能满足所有建模环境（Web开发，数据建模，Visual Studio和 C++ ）灵活性需求的一套解决方案。Rose 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p>
        </p:txBody>
      </p:sp>
    </p:spTree>
    <p:extLst>
      <p:ext uri="{BB962C8B-B14F-4D97-AF65-F5344CB8AC3E}">
        <p14:creationId xmlns:p14="http://schemas.microsoft.com/office/powerpoint/2010/main" val="2686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8DD036AD-614E-4624-A5F6-8A881A57EBD6}"/>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0" y="0"/>
            <a:ext cx="12192000"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6" name="Rectangle 5"/>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2</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3619050" y="3681569"/>
            <a:ext cx="4737195"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9870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1603238" y="0"/>
            <a:ext cx="5070277" cy="6858000"/>
          </a:xfrm>
        </p:spPr>
      </p:pic>
      <p:sp>
        <p:nvSpPr>
          <p:cNvPr id="29" name="Прямоугольник 28"/>
          <p:cNvSpPr/>
          <p:nvPr/>
        </p:nvSpPr>
        <p:spPr>
          <a:xfrm>
            <a:off x="0"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Заголовок 1"/>
          <p:cNvSpPr txBox="1"/>
          <p:nvPr/>
        </p:nvSpPr>
        <p:spPr>
          <a:xfrm rot="16200000">
            <a:off x="-1226709"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Подзаголовок 2"/>
          <p:cNvSpPr txBox="1"/>
          <p:nvPr/>
        </p:nvSpPr>
        <p:spPr>
          <a:xfrm>
            <a:off x="7282016" y="511283"/>
            <a:ext cx="4508202"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spc="100" dirty="0">
                <a:latin typeface="Adobe Caslon Pro Bold" panose="0205070206050A020403" pitchFamily="18" charset="0"/>
              </a:rPr>
              <a:t>Rational Rose的两个受欢迎的特征是它的提供反复式发展和来回旅程工程的能力。Rational Rose允许设计师利用反复发展（有时也叫进化式发展），因为在各个进程中新的应用能够被创建，通过把一个反复的输出变成下一个反复的输入。（这和瀑布式发展形成对比，在瀑布式发展中，在一个用户开始尝试之前整个工程被从头到尾的完成。）然后,当开发者开始理解组件之间是如何相互作用和在设计中进行调整时,Rational Rose能够通过回溯和更新模型的其余部分来保证代码的一致性，从而展现出被称为"来回旅程工程"的能力，Rational Rose是可扩展的，可以使用可下载附加项和第三方应用软件，它支持COM/DCOM (ActiveX)，JavaBeans 和 Corba组件标准.</a:t>
            </a:r>
          </a:p>
        </p:txBody>
      </p:sp>
      <p:sp>
        <p:nvSpPr>
          <p:cNvPr id="13" name="Прямоугольник 12"/>
          <p:cNvSpPr/>
          <p:nvPr/>
        </p:nvSpPr>
        <p:spPr>
          <a:xfrm>
            <a:off x="1608413" y="1"/>
            <a:ext cx="5070276" cy="6857999"/>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Прямая соединительная линия 13"/>
          <p:cNvCxnSpPr/>
          <p:nvPr/>
        </p:nvCxnSpPr>
        <p:spPr>
          <a:xfrm flipV="1">
            <a:off x="803209"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grpSp>
        <p:nvGrpSpPr>
          <p:cNvPr id="28" name="Группа 27"/>
          <p:cNvGrpSpPr/>
          <p:nvPr/>
        </p:nvGrpSpPr>
        <p:grpSpPr>
          <a:xfrm>
            <a:off x="3090467" y="2293197"/>
            <a:ext cx="2095821" cy="2271606"/>
            <a:chOff x="3082854" y="2315160"/>
            <a:chExt cx="2095821" cy="2271606"/>
          </a:xfrm>
        </p:grpSpPr>
        <p:sp>
          <p:nvSpPr>
            <p:cNvPr id="19" name="Шестиугольник 18"/>
            <p:cNvSpPr/>
            <p:nvPr/>
          </p:nvSpPr>
          <p:spPr>
            <a:xfrm rot="5400000">
              <a:off x="3154136" y="2500864"/>
              <a:ext cx="1963609" cy="1856273"/>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6" name="Группа 25"/>
            <p:cNvGrpSpPr/>
            <p:nvPr/>
          </p:nvGrpSpPr>
          <p:grpSpPr>
            <a:xfrm>
              <a:off x="3082854" y="2315160"/>
              <a:ext cx="2095821" cy="2271606"/>
              <a:chOff x="3082854" y="2315160"/>
              <a:chExt cx="2095821" cy="2271606"/>
            </a:xfrm>
          </p:grpSpPr>
          <p:sp>
            <p:nvSpPr>
              <p:cNvPr id="23" name="Равнобедренный треугольник 22"/>
              <p:cNvSpPr/>
              <p:nvPr/>
            </p:nvSpPr>
            <p:spPr>
              <a:xfrm rot="10800000">
                <a:off x="3093202" y="2315160"/>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Равнобедренный треугольник 23"/>
              <p:cNvSpPr/>
              <p:nvPr/>
            </p:nvSpPr>
            <p:spPr>
              <a:xfrm>
                <a:off x="3082854" y="3113449"/>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0" name="Прямоугольник 19"/>
          <p:cNvSpPr/>
          <p:nvPr/>
        </p:nvSpPr>
        <p:spPr>
          <a:xfrm>
            <a:off x="3481752" y="3345941"/>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特征</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4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4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4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4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4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13"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2" cstate="screen"/>
          <a:srcRect/>
          <a:stretch>
            <a:fillRect/>
          </a:stretch>
        </p:blipFill>
        <p:spPr>
          <a:xfrm>
            <a:off x="5358782" y="0"/>
            <a:ext cx="5261092" cy="6858000"/>
          </a:xfrm>
        </p:spPr>
      </p:pic>
      <p:sp>
        <p:nvSpPr>
          <p:cNvPr id="10" name="Прямоугольник 9"/>
          <p:cNvSpPr/>
          <p:nvPr/>
        </p:nvSpPr>
        <p:spPr>
          <a:xfrm>
            <a:off x="10588761"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Заголовок 1"/>
          <p:cNvSpPr txBox="1"/>
          <p:nvPr/>
        </p:nvSpPr>
        <p:spPr>
          <a:xfrm rot="16200000">
            <a:off x="9362052"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cxnSp>
        <p:nvCxnSpPr>
          <p:cNvPr id="12" name="Прямая соединительная линия 11"/>
          <p:cNvCxnSpPr/>
          <p:nvPr/>
        </p:nvCxnSpPr>
        <p:spPr>
          <a:xfrm flipV="1">
            <a:off x="11391970"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sp>
        <p:nvSpPr>
          <p:cNvPr id="13" name="Текст 11"/>
          <p:cNvSpPr txBox="1"/>
          <p:nvPr/>
        </p:nvSpPr>
        <p:spPr>
          <a:xfrm>
            <a:off x="951631" y="5513767"/>
            <a:ext cx="3708521" cy="109157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05</a:t>
            </a:r>
          </a:p>
          <a:p>
            <a:pPr marL="0" indent="0">
              <a:buFont typeface="Arial" panose="020B0604020202020204" pitchFamily="34" charset="0"/>
              <a:buNone/>
            </a:pPr>
            <a:r>
              <a:rPr lang="zh-CN" altLang="en-US" sz="2400" b="1" dirty="0">
                <a:latin typeface="+mn-ea"/>
              </a:rPr>
              <a:t>生成目标语言的框架代码</a:t>
            </a:r>
          </a:p>
        </p:txBody>
      </p:sp>
      <p:sp>
        <p:nvSpPr>
          <p:cNvPr id="23" name="Прямоугольник 22"/>
          <p:cNvSpPr/>
          <p:nvPr/>
        </p:nvSpPr>
        <p:spPr>
          <a:xfrm>
            <a:off x="5358782" y="0"/>
            <a:ext cx="5229979" cy="6858000"/>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Овал 26"/>
          <p:cNvSpPr/>
          <p:nvPr/>
        </p:nvSpPr>
        <p:spPr>
          <a:xfrm>
            <a:off x="7154155" y="2410326"/>
            <a:ext cx="2037347" cy="2037347"/>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Прямоугольник 19">
            <a:extLst>
              <a:ext uri="{FF2B5EF4-FFF2-40B4-BE49-F238E27FC236}">
                <a16:creationId xmlns:a16="http://schemas.microsoft.com/office/drawing/2014/main" id="{C050A75E-ACD5-4C3D-AA1B-4321A6CB1CE0}"/>
              </a:ext>
            </a:extLst>
          </p:cNvPr>
          <p:cNvSpPr/>
          <p:nvPr/>
        </p:nvSpPr>
        <p:spPr>
          <a:xfrm>
            <a:off x="7516238" y="3428999"/>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用途</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F1C3A4F0-D8B2-4B43-AEF8-5A31A361F95A}"/>
              </a:ext>
            </a:extLst>
          </p:cNvPr>
          <p:cNvSpPr txBox="1"/>
          <p:nvPr/>
        </p:nvSpPr>
        <p:spPr>
          <a:xfrm>
            <a:off x="2792607" y="318890"/>
            <a:ext cx="1843769" cy="3356275"/>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02</a:t>
            </a:r>
          </a:p>
          <a:p>
            <a:pPr marL="0" indent="0">
              <a:buNone/>
            </a:pPr>
            <a:r>
              <a:rPr lang="zh-CN" altLang="en-US" sz="2400" b="1" dirty="0">
                <a:latin typeface="+mn-ea"/>
              </a:rPr>
              <a:t>建立对象模型（表达信息系统内有哪些对象，它们之间是如何协作完成系统功能的）；</a:t>
            </a:r>
          </a:p>
        </p:txBody>
      </p:sp>
      <p:sp>
        <p:nvSpPr>
          <p:cNvPr id="28" name="Текст 11">
            <a:extLst>
              <a:ext uri="{FF2B5EF4-FFF2-40B4-BE49-F238E27FC236}">
                <a16:creationId xmlns:a16="http://schemas.microsoft.com/office/drawing/2014/main" id="{E3ED1117-ACDC-4916-A78D-664348AC186F}"/>
              </a:ext>
            </a:extLst>
          </p:cNvPr>
          <p:cNvSpPr txBox="1"/>
          <p:nvPr/>
        </p:nvSpPr>
        <p:spPr>
          <a:xfrm>
            <a:off x="442439" y="2133259"/>
            <a:ext cx="1843769" cy="3186881"/>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latin typeface="+mn-ea"/>
                <a:cs typeface="Poppins SemiBold" panose="02000000000000000000" pitchFamily="2" charset="0"/>
                <a:sym typeface="Arial" panose="020B0604020202020204" pitchFamily="34" charset="0"/>
              </a:rPr>
              <a:t>03</a:t>
            </a:r>
          </a:p>
          <a:p>
            <a:pPr marL="0" indent="0">
              <a:buNone/>
            </a:pPr>
            <a:r>
              <a:rPr lang="zh-CN" altLang="en-US" sz="2400" b="1" dirty="0">
                <a:latin typeface="+mn-ea"/>
                <a:cs typeface="Poppins SemiBold" panose="02000000000000000000" pitchFamily="2" charset="0"/>
                <a:sym typeface="Arial" panose="020B0604020202020204" pitchFamily="34" charset="0"/>
              </a:rPr>
              <a:t>对数据库进行建模，并可以在对象模型和数据模型之间进行正、逆向工程，相互同步；</a:t>
            </a:r>
          </a:p>
        </p:txBody>
      </p:sp>
      <p:sp>
        <p:nvSpPr>
          <p:cNvPr id="29" name="Текст 11">
            <a:extLst>
              <a:ext uri="{FF2B5EF4-FFF2-40B4-BE49-F238E27FC236}">
                <a16:creationId xmlns:a16="http://schemas.microsoft.com/office/drawing/2014/main" id="{BB6048A6-793D-416E-BE13-A73BD91C459A}"/>
              </a:ext>
            </a:extLst>
          </p:cNvPr>
          <p:cNvSpPr txBox="1"/>
          <p:nvPr/>
        </p:nvSpPr>
        <p:spPr>
          <a:xfrm>
            <a:off x="2761582" y="4118511"/>
            <a:ext cx="1843769" cy="1201630"/>
          </a:xfrm>
          <a:prstGeom prst="rect">
            <a:avLst/>
          </a:prstGeom>
          <a:solidFill>
            <a:schemeClr val="bg2">
              <a:lumMod val="90000"/>
            </a:schemeClr>
          </a:solid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04</a:t>
            </a:r>
          </a:p>
          <a:p>
            <a:pPr marL="0" indent="0">
              <a:buNone/>
            </a:pPr>
            <a:r>
              <a:rPr lang="zh-CN" altLang="en-US" sz="2400" b="1" dirty="0">
                <a:latin typeface="+mn-ea"/>
              </a:rPr>
              <a:t>建立构件模型</a:t>
            </a:r>
          </a:p>
        </p:txBody>
      </p:sp>
      <p:sp>
        <p:nvSpPr>
          <p:cNvPr id="30" name="Текст 11">
            <a:extLst>
              <a:ext uri="{FF2B5EF4-FFF2-40B4-BE49-F238E27FC236}">
                <a16:creationId xmlns:a16="http://schemas.microsoft.com/office/drawing/2014/main" id="{033FDB03-1C29-41FB-A217-37833DF89AB2}"/>
              </a:ext>
            </a:extLst>
          </p:cNvPr>
          <p:cNvSpPr txBox="1"/>
          <p:nvPr/>
        </p:nvSpPr>
        <p:spPr>
          <a:xfrm>
            <a:off x="478419" y="318890"/>
            <a:ext cx="1843769" cy="162074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a:p>
            <a:pPr marL="0" indent="0">
              <a:buFont typeface="Arial" panose="020B0604020202020204" pitchFamily="34" charset="0"/>
              <a:buNone/>
            </a:pPr>
            <a:r>
              <a:rPr lang="zh-CN" altLang="en-US" sz="2400" b="1" dirty="0"/>
              <a:t>对业务进行建模（工作流）；</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400"/>
                                        <p:tgtEl>
                                          <p:spTgt spid="1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4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4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4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Effect transition="in" filter="wipe(down)">
                                      <p:cBhvr>
                                        <p:cTn id="28" dur="500"/>
                                        <p:tgtEl>
                                          <p:spTgt spid="3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xEl>
                                              <p:pRg st="1" end="1"/>
                                            </p:txEl>
                                          </p:spTgt>
                                        </p:tgtEl>
                                        <p:attrNameLst>
                                          <p:attrName>style.visibility</p:attrName>
                                        </p:attrNameLst>
                                      </p:cBhvr>
                                      <p:to>
                                        <p:strVal val="visible"/>
                                      </p:to>
                                    </p:set>
                                    <p:animEffect transition="in" filter="wipe(down)">
                                      <p:cBhvr>
                                        <p:cTn id="33" dur="500"/>
                                        <p:tgtEl>
                                          <p:spTgt spid="3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down)">
                                      <p:cBhvr>
                                        <p:cTn id="38" dur="500"/>
                                        <p:tgtEl>
                                          <p:spTgt spid="2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4">
                                            <p:txEl>
                                              <p:pRg st="1" end="1"/>
                                            </p:txEl>
                                          </p:spTgt>
                                        </p:tgtEl>
                                        <p:attrNameLst>
                                          <p:attrName>style.visibility</p:attrName>
                                        </p:attrNameLst>
                                      </p:cBhvr>
                                      <p:to>
                                        <p:strVal val="visible"/>
                                      </p:to>
                                    </p:set>
                                    <p:animEffect transition="in" filter="fade">
                                      <p:cBhvr>
                                        <p:cTn id="43" dur="1000"/>
                                        <p:tgtEl>
                                          <p:spTgt spid="24">
                                            <p:txEl>
                                              <p:pRg st="1" end="1"/>
                                            </p:txEl>
                                          </p:spTgt>
                                        </p:tgtEl>
                                      </p:cBhvr>
                                    </p:animEffect>
                                    <p:anim calcmode="lin" valueType="num">
                                      <p:cBhvr>
                                        <p:cTn id="44"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down)">
                                      <p:cBhvr>
                                        <p:cTn id="50" dur="500"/>
                                        <p:tgtEl>
                                          <p:spTgt spid="28">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animEffect transition="in" filter="wipe(down)">
                                      <p:cBhvr>
                                        <p:cTn id="55" dur="500"/>
                                        <p:tgtEl>
                                          <p:spTgt spid="28">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Effect transition="in" filter="wipe(down)">
                                      <p:cBhvr>
                                        <p:cTn id="60" dur="500"/>
                                        <p:tgtEl>
                                          <p:spTgt spid="29">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9">
                                            <p:txEl>
                                              <p:pRg st="1" end="1"/>
                                            </p:txEl>
                                          </p:spTgt>
                                        </p:tgtEl>
                                        <p:attrNameLst>
                                          <p:attrName>style.visibility</p:attrName>
                                        </p:attrNameLst>
                                      </p:cBhvr>
                                      <p:to>
                                        <p:strVal val="visible"/>
                                      </p:to>
                                    </p:set>
                                    <p:animEffect transition="in" filter="wipe(down)">
                                      <p:cBhvr>
                                        <p:cTn id="65" dur="500"/>
                                        <p:tgtEl>
                                          <p:spTgt spid="29">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3">
                                            <p:txEl>
                                              <p:pRg st="0" end="0"/>
                                            </p:txEl>
                                          </p:spTgt>
                                        </p:tgtEl>
                                        <p:attrNameLst>
                                          <p:attrName>style.visibility</p:attrName>
                                        </p:attrNameLst>
                                      </p:cBhvr>
                                      <p:to>
                                        <p:strVal val="visible"/>
                                      </p:to>
                                    </p:set>
                                    <p:animEffect transition="in" filter="wipe(down)">
                                      <p:cBhvr>
                                        <p:cTn id="70" dur="500"/>
                                        <p:tgtEl>
                                          <p:spTgt spid="13">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3">
                                            <p:txEl>
                                              <p:pRg st="1" end="1"/>
                                            </p:txEl>
                                          </p:spTgt>
                                        </p:tgtEl>
                                        <p:attrNameLst>
                                          <p:attrName>style.visibility</p:attrName>
                                        </p:attrNameLst>
                                      </p:cBhvr>
                                      <p:to>
                                        <p:strVal val="visible"/>
                                      </p:to>
                                    </p:set>
                                    <p:animEffect transition="in" filter="wipe(down)">
                                      <p:cBhvr>
                                        <p:cTn id="7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3</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086475" y="3681569"/>
            <a:ext cx="4019049"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146926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主界面组成</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9A86203F-4211-4E1E-9C85-0CF12B26124D}"/>
              </a:ext>
            </a:extLst>
          </p:cNvPr>
          <p:cNvPicPr>
            <a:picLocks noChangeAspect="1"/>
          </p:cNvPicPr>
          <p:nvPr/>
        </p:nvPicPr>
        <p:blipFill>
          <a:blip r:embed="rId4"/>
          <a:stretch>
            <a:fillRect/>
          </a:stretch>
        </p:blipFill>
        <p:spPr>
          <a:xfrm>
            <a:off x="2622639" y="1660223"/>
            <a:ext cx="9410333" cy="5022059"/>
          </a:xfrm>
          <a:prstGeom prst="rect">
            <a:avLst/>
          </a:prstGeom>
        </p:spPr>
      </p:pic>
      <p:sp>
        <p:nvSpPr>
          <p:cNvPr id="6" name="矩形 5">
            <a:extLst>
              <a:ext uri="{FF2B5EF4-FFF2-40B4-BE49-F238E27FC236}">
                <a16:creationId xmlns:a16="http://schemas.microsoft.com/office/drawing/2014/main" id="{8CDC999B-838C-4FBD-BDDF-EF8D8B2D77CB}"/>
              </a:ext>
            </a:extLst>
          </p:cNvPr>
          <p:cNvSpPr/>
          <p:nvPr/>
        </p:nvSpPr>
        <p:spPr>
          <a:xfrm>
            <a:off x="2622639" y="1921565"/>
            <a:ext cx="3764909" cy="23853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C0D2B72-25F8-4E30-9E1B-E04EF4DE4269}"/>
              </a:ext>
            </a:extLst>
          </p:cNvPr>
          <p:cNvSpPr/>
          <p:nvPr/>
        </p:nvSpPr>
        <p:spPr>
          <a:xfrm>
            <a:off x="2622639" y="2213112"/>
            <a:ext cx="2042126" cy="153725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E345594-1AEC-46C7-A56B-15985F54C4C4}"/>
              </a:ext>
            </a:extLst>
          </p:cNvPr>
          <p:cNvSpPr/>
          <p:nvPr/>
        </p:nvSpPr>
        <p:spPr>
          <a:xfrm>
            <a:off x="4664765" y="2213112"/>
            <a:ext cx="284463" cy="20540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385BC7E-EB2F-4196-BA93-605AA1307FCD}"/>
              </a:ext>
            </a:extLst>
          </p:cNvPr>
          <p:cNvSpPr/>
          <p:nvPr/>
        </p:nvSpPr>
        <p:spPr>
          <a:xfrm>
            <a:off x="2712860" y="4877689"/>
            <a:ext cx="1951905"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4386768-A7E7-44D8-8CD2-D631BCA1FDFB}"/>
              </a:ext>
            </a:extLst>
          </p:cNvPr>
          <p:cNvSpPr/>
          <p:nvPr/>
        </p:nvSpPr>
        <p:spPr>
          <a:xfrm>
            <a:off x="5074936" y="2319129"/>
            <a:ext cx="5420785" cy="255856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05F17D4-6752-410E-94ED-DECB3C83D82A}"/>
              </a:ext>
            </a:extLst>
          </p:cNvPr>
          <p:cNvCxnSpPr>
            <a:cxnSpLocks/>
          </p:cNvCxnSpPr>
          <p:nvPr/>
        </p:nvCxnSpPr>
        <p:spPr>
          <a:xfrm flipH="1">
            <a:off x="2035188" y="2999388"/>
            <a:ext cx="5815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1732482-EA98-40F7-8E49-8E2B2C3B6A37}"/>
              </a:ext>
            </a:extLst>
          </p:cNvPr>
          <p:cNvCxnSpPr>
            <a:stCxn id="6" idx="0"/>
          </p:cNvCxnSpPr>
          <p:nvPr/>
        </p:nvCxnSpPr>
        <p:spPr>
          <a:xfrm flipV="1">
            <a:off x="4505094" y="1340135"/>
            <a:ext cx="848784" cy="581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1F960FF-C2D1-421E-9333-C261CA5B7AF1}"/>
              </a:ext>
            </a:extLst>
          </p:cNvPr>
          <p:cNvCxnSpPr>
            <a:stCxn id="12" idx="0"/>
          </p:cNvCxnSpPr>
          <p:nvPr/>
        </p:nvCxnSpPr>
        <p:spPr>
          <a:xfrm flipV="1">
            <a:off x="4806997" y="1340135"/>
            <a:ext cx="533629" cy="872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A476F24-9FAB-4811-AFCB-04BDDD65DBCF}"/>
              </a:ext>
            </a:extLst>
          </p:cNvPr>
          <p:cNvCxnSpPr>
            <a:cxnSpLocks/>
            <a:stCxn id="16" idx="3"/>
          </p:cNvCxnSpPr>
          <p:nvPr/>
        </p:nvCxnSpPr>
        <p:spPr>
          <a:xfrm>
            <a:off x="10495721" y="3598409"/>
            <a:ext cx="39756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BB131F2-0999-41A9-8802-08E21B47D5D7}"/>
              </a:ext>
            </a:extLst>
          </p:cNvPr>
          <p:cNvSpPr/>
          <p:nvPr/>
        </p:nvSpPr>
        <p:spPr>
          <a:xfrm>
            <a:off x="2789731" y="5646315"/>
            <a:ext cx="4326686"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801FA90A-247D-4338-B7F4-CD76E430625D}"/>
              </a:ext>
            </a:extLst>
          </p:cNvPr>
          <p:cNvCxnSpPr>
            <a:cxnSpLocks/>
            <a:stCxn id="28" idx="3"/>
          </p:cNvCxnSpPr>
          <p:nvPr/>
        </p:nvCxnSpPr>
        <p:spPr>
          <a:xfrm>
            <a:off x="7116417" y="5966403"/>
            <a:ext cx="7686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35FBE09-3C6E-4238-AD39-CAB4DD584438}"/>
              </a:ext>
            </a:extLst>
          </p:cNvPr>
          <p:cNvSpPr/>
          <p:nvPr/>
        </p:nvSpPr>
        <p:spPr>
          <a:xfrm>
            <a:off x="5406886" y="858566"/>
            <a:ext cx="227498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工具栏：用于迅速访问常用命令。</a:t>
            </a:r>
          </a:p>
        </p:txBody>
      </p:sp>
      <p:sp>
        <p:nvSpPr>
          <p:cNvPr id="34" name="矩形: 圆角 33">
            <a:extLst>
              <a:ext uri="{FF2B5EF4-FFF2-40B4-BE49-F238E27FC236}">
                <a16:creationId xmlns:a16="http://schemas.microsoft.com/office/drawing/2014/main" id="{10FA7B41-8C6A-407F-9A08-39D770A7C976}"/>
              </a:ext>
            </a:extLst>
          </p:cNvPr>
          <p:cNvSpPr/>
          <p:nvPr/>
        </p:nvSpPr>
        <p:spPr>
          <a:xfrm>
            <a:off x="230278" y="2551645"/>
            <a:ext cx="1763253" cy="899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浏览器：用于在模型中迅速漫游。 </a:t>
            </a:r>
          </a:p>
        </p:txBody>
      </p:sp>
      <p:sp>
        <p:nvSpPr>
          <p:cNvPr id="35" name="矩形: 圆角 34">
            <a:extLst>
              <a:ext uri="{FF2B5EF4-FFF2-40B4-BE49-F238E27FC236}">
                <a16:creationId xmlns:a16="http://schemas.microsoft.com/office/drawing/2014/main" id="{73E98F4F-7669-48C7-A33D-5C80A8EE74FA}"/>
              </a:ext>
            </a:extLst>
          </p:cNvPr>
          <p:cNvSpPr/>
          <p:nvPr/>
        </p:nvSpPr>
        <p:spPr>
          <a:xfrm>
            <a:off x="10931109" y="2845517"/>
            <a:ext cx="1244450" cy="1505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框图窗口：用于显示和编辑一个或几个UML框图。  </a:t>
            </a:r>
          </a:p>
          <a:p>
            <a:pPr algn="ctr"/>
            <a:endParaRPr lang="zh-CN" altLang="en-US" dirty="0"/>
          </a:p>
        </p:txBody>
      </p:sp>
      <p:sp>
        <p:nvSpPr>
          <p:cNvPr id="36" name="矩形: 圆角 35">
            <a:extLst>
              <a:ext uri="{FF2B5EF4-FFF2-40B4-BE49-F238E27FC236}">
                <a16:creationId xmlns:a16="http://schemas.microsoft.com/office/drawing/2014/main" id="{6B7F06C8-15B8-4EE9-BBDB-70AE645B8685}"/>
              </a:ext>
            </a:extLst>
          </p:cNvPr>
          <p:cNvSpPr/>
          <p:nvPr/>
        </p:nvSpPr>
        <p:spPr>
          <a:xfrm>
            <a:off x="8007587" y="5630580"/>
            <a:ext cx="3023395" cy="640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日志：用于查看错误信息和报告各个命令的结果。</a:t>
            </a:r>
          </a:p>
        </p:txBody>
      </p:sp>
      <p:sp>
        <p:nvSpPr>
          <p:cNvPr id="37" name="矩形: 圆角 36">
            <a:extLst>
              <a:ext uri="{FF2B5EF4-FFF2-40B4-BE49-F238E27FC236}">
                <a16:creationId xmlns:a16="http://schemas.microsoft.com/office/drawing/2014/main" id="{1810A019-B4CD-47A2-9BC1-39DDAE39CA74}"/>
              </a:ext>
            </a:extLst>
          </p:cNvPr>
          <p:cNvSpPr/>
          <p:nvPr/>
        </p:nvSpPr>
        <p:spPr>
          <a:xfrm>
            <a:off x="302528" y="4534848"/>
            <a:ext cx="1618752" cy="1325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文档窗口：用于查看或更新模型元素的文档。 </a:t>
            </a:r>
          </a:p>
          <a:p>
            <a:pPr algn="ctr"/>
            <a:endParaRPr lang="zh-CN" altLang="en-US" dirty="0"/>
          </a:p>
        </p:txBody>
      </p:sp>
      <p:cxnSp>
        <p:nvCxnSpPr>
          <p:cNvPr id="39" name="直接箭头连接符 38">
            <a:extLst>
              <a:ext uri="{FF2B5EF4-FFF2-40B4-BE49-F238E27FC236}">
                <a16:creationId xmlns:a16="http://schemas.microsoft.com/office/drawing/2014/main" id="{F981B309-908C-4CC0-A5C2-07AC132E021A}"/>
              </a:ext>
            </a:extLst>
          </p:cNvPr>
          <p:cNvCxnSpPr>
            <a:stCxn id="15" idx="1"/>
          </p:cNvCxnSpPr>
          <p:nvPr/>
        </p:nvCxnSpPr>
        <p:spPr>
          <a:xfrm flipH="1">
            <a:off x="2035188" y="5197777"/>
            <a:ext cx="6776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F735DAE-7398-4FAB-A3A7-F8A48BE8C400}"/>
              </a:ext>
            </a:extLst>
          </p:cNvPr>
          <p:cNvSpPr txBox="1"/>
          <p:nvPr/>
        </p:nvSpPr>
        <p:spPr>
          <a:xfrm>
            <a:off x="8007587" y="421245"/>
            <a:ext cx="3963755" cy="646331"/>
          </a:xfrm>
          <a:prstGeom prst="rect">
            <a:avLst/>
          </a:prstGeom>
          <a:noFill/>
        </p:spPr>
        <p:txBody>
          <a:bodyPr wrap="square" rtlCol="0">
            <a:spAutoFit/>
          </a:bodyPr>
          <a:lstStyle/>
          <a:p>
            <a:r>
              <a:rPr lang="zh-CN" altLang="en-US" b="1" dirty="0"/>
              <a:t>Rose界面的五大部分是浏览器、文档工具、工具栏、框图窗口和日志。</a:t>
            </a:r>
          </a:p>
        </p:txBody>
      </p:sp>
    </p:spTree>
    <p:extLst>
      <p:ext uri="{BB962C8B-B14F-4D97-AF65-F5344CB8AC3E}">
        <p14:creationId xmlns:p14="http://schemas.microsoft.com/office/powerpoint/2010/main" val="35662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7" grpId="0" animBg="1"/>
      <p:bldP spid="12" grpId="0" animBg="1"/>
      <p:bldP spid="15" grpId="0" animBg="1"/>
      <p:bldP spid="16" grpId="0" animBg="1"/>
      <p:bldP spid="28" grpId="0" animBg="1"/>
      <p:bldP spid="33" grpId="0" animBg="1"/>
      <p:bldP spid="34" grpId="0" animBg="1"/>
      <p:bldP spid="35" grpId="0" animBg="1"/>
      <p:bldP spid="36" grpId="0" animBg="1"/>
      <p:bldP spid="37" grpId="0" animBg="1"/>
      <p:bldP spid="45" grpId="0"/>
    </p:bldLst>
  </p:timing>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2505</Words>
  <Application>Microsoft Office PowerPoint</Application>
  <PresentationFormat>宽屏</PresentationFormat>
  <Paragraphs>267</Paragraphs>
  <Slides>39</Slides>
  <Notes>31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Adobe Gothic Std B</vt:lpstr>
      <vt:lpstr>Bebas Neue Bold</vt:lpstr>
      <vt:lpstr>Karla</vt:lpstr>
      <vt:lpstr>Lato</vt:lpstr>
      <vt:lpstr>Lato Heavy</vt:lpstr>
      <vt:lpstr>Open Sans</vt:lpstr>
      <vt:lpstr>Open Sans Semibold</vt:lpstr>
      <vt:lpstr>Poppins</vt:lpstr>
      <vt:lpstr>Poppins SemiBold</vt:lpstr>
      <vt:lpstr>宋体</vt:lpstr>
      <vt:lpstr>微软雅黑</vt:lpstr>
      <vt:lpstr>Adobe Caslon Pro Bold</vt:lpstr>
      <vt:lpstr>Arial</vt:lpstr>
      <vt:lpstr>Axure Handwriting</vt:lpstr>
      <vt:lpstr>Calibri</vt:lpstr>
      <vt:lpstr>Calibri Light</vt:lpstr>
      <vt:lpstr>Специальное оформление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From1989.taobao.com</dc:title>
  <dc:subject>From1989.taobao.com</dc:subject>
  <dc:creator>From1989.taobao.com</dc:creator>
  <cp:keywords>From1989.taobao.com</cp:keywords>
  <dc:description>From1989.taobao.com</dc:description>
  <cp:lastModifiedBy>林 鑫</cp:lastModifiedBy>
  <cp:revision>59</cp:revision>
  <dcterms:created xsi:type="dcterms:W3CDTF">2018-08-16T01:34:16Z</dcterms:created>
  <dcterms:modified xsi:type="dcterms:W3CDTF">2018-11-02T06:06:18Z</dcterms:modified>
  <cp:category>From1989.taobao.com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